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2"/>
  </p:sldMasterIdLst>
  <p:notesMasterIdLst>
    <p:notesMasterId r:id="rId61"/>
  </p:notesMasterIdLst>
  <p:sldIdLst>
    <p:sldId id="302" r:id="rId33"/>
    <p:sldId id="305" r:id="rId34"/>
    <p:sldId id="285" r:id="rId35"/>
    <p:sldId id="283" r:id="rId36"/>
    <p:sldId id="303" r:id="rId37"/>
    <p:sldId id="304" r:id="rId38"/>
    <p:sldId id="286" r:id="rId39"/>
    <p:sldId id="308" r:id="rId40"/>
    <p:sldId id="311" r:id="rId41"/>
    <p:sldId id="313" r:id="rId42"/>
    <p:sldId id="316" r:id="rId43"/>
    <p:sldId id="314" r:id="rId44"/>
    <p:sldId id="309" r:id="rId45"/>
    <p:sldId id="312" r:id="rId46"/>
    <p:sldId id="289" r:id="rId47"/>
    <p:sldId id="288" r:id="rId48"/>
    <p:sldId id="306" r:id="rId49"/>
    <p:sldId id="292" r:id="rId50"/>
    <p:sldId id="318" r:id="rId51"/>
    <p:sldId id="293" r:id="rId52"/>
    <p:sldId id="307" r:id="rId53"/>
    <p:sldId id="294" r:id="rId54"/>
    <p:sldId id="295" r:id="rId55"/>
    <p:sldId id="296" r:id="rId56"/>
    <p:sldId id="299" r:id="rId57"/>
    <p:sldId id="298" r:id="rId58"/>
    <p:sldId id="317" r:id="rId59"/>
    <p:sldId id="291"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D8B33"/>
    <a:srgbClr val="CE6232"/>
    <a:srgbClr val="CBC391"/>
    <a:srgbClr val="0C0C0C"/>
    <a:srgbClr val="C45044"/>
    <a:srgbClr val="161B22"/>
    <a:srgbClr val="D6D9DB"/>
    <a:srgbClr val="242C38"/>
    <a:srgbClr val="F6F8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42" autoAdjust="0"/>
    <p:restoredTop sz="62350" autoAdjust="0"/>
  </p:normalViewPr>
  <p:slideViewPr>
    <p:cSldViewPr snapToGrid="0">
      <p:cViewPr>
        <p:scale>
          <a:sx n="50" d="100"/>
          <a:sy n="50" d="100"/>
        </p:scale>
        <p:origin x="2250" y="480"/>
      </p:cViewPr>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7.xml"/><Relationship Id="rId21" Type="http://schemas.openxmlformats.org/officeDocument/2006/relationships/customXml" Target="../customXml/item21.xml"/><Relationship Id="rId34" Type="http://schemas.openxmlformats.org/officeDocument/2006/relationships/slide" Target="slides/slide2.xml"/><Relationship Id="rId42" Type="http://schemas.openxmlformats.org/officeDocument/2006/relationships/slide" Target="slides/slide10.xml"/><Relationship Id="rId47" Type="http://schemas.openxmlformats.org/officeDocument/2006/relationships/slide" Target="slides/slide15.xml"/><Relationship Id="rId50" Type="http://schemas.openxmlformats.org/officeDocument/2006/relationships/slide" Target="slides/slide18.xml"/><Relationship Id="rId55" Type="http://schemas.openxmlformats.org/officeDocument/2006/relationships/slide" Target="slides/slide23.xml"/><Relationship Id="rId63" Type="http://schemas.openxmlformats.org/officeDocument/2006/relationships/viewProps" Target="view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customXml" Target="../customXml/item20.xml"/><Relationship Id="rId29" Type="http://schemas.openxmlformats.org/officeDocument/2006/relationships/customXml" Target="../customXml/item29.xml"/><Relationship Id="rId41" Type="http://schemas.openxmlformats.org/officeDocument/2006/relationships/slide" Target="slides/slide9.xml"/><Relationship Id="rId54" Type="http://schemas.openxmlformats.org/officeDocument/2006/relationships/slide" Target="slides/slide22.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Master" Target="slideMasters/slideMaster1.xml"/><Relationship Id="rId37" Type="http://schemas.openxmlformats.org/officeDocument/2006/relationships/slide" Target="slides/slide5.xml"/><Relationship Id="rId40" Type="http://schemas.openxmlformats.org/officeDocument/2006/relationships/slide" Target="slides/slide8.xml"/><Relationship Id="rId45" Type="http://schemas.openxmlformats.org/officeDocument/2006/relationships/slide" Target="slides/slide13.xml"/><Relationship Id="rId53" Type="http://schemas.openxmlformats.org/officeDocument/2006/relationships/slide" Target="slides/slide21.xml"/><Relationship Id="rId58" Type="http://schemas.openxmlformats.org/officeDocument/2006/relationships/slide" Target="slides/slide26.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4.xml"/><Relationship Id="rId49" Type="http://schemas.openxmlformats.org/officeDocument/2006/relationships/slide" Target="slides/slide17.xml"/><Relationship Id="rId57" Type="http://schemas.openxmlformats.org/officeDocument/2006/relationships/slide" Target="slides/slide25.xml"/><Relationship Id="rId61" Type="http://schemas.openxmlformats.org/officeDocument/2006/relationships/notesMaster" Target="notesMasters/notesMaster1.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12.xml"/><Relationship Id="rId52" Type="http://schemas.openxmlformats.org/officeDocument/2006/relationships/slide" Target="slides/slide20.xml"/><Relationship Id="rId60" Type="http://schemas.openxmlformats.org/officeDocument/2006/relationships/slide" Target="slides/slide28.xml"/><Relationship Id="rId65"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3.xml"/><Relationship Id="rId43" Type="http://schemas.openxmlformats.org/officeDocument/2006/relationships/slide" Target="slides/slide11.xml"/><Relationship Id="rId48" Type="http://schemas.openxmlformats.org/officeDocument/2006/relationships/slide" Target="slides/slide16.xml"/><Relationship Id="rId56" Type="http://schemas.openxmlformats.org/officeDocument/2006/relationships/slide" Target="slides/slide24.xml"/><Relationship Id="rId64" Type="http://schemas.openxmlformats.org/officeDocument/2006/relationships/theme" Target="theme/theme1.xml"/><Relationship Id="rId8" Type="http://schemas.openxmlformats.org/officeDocument/2006/relationships/customXml" Target="../customXml/item8.xml"/><Relationship Id="rId51" Type="http://schemas.openxmlformats.org/officeDocument/2006/relationships/slide" Target="slides/slide19.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1.xml"/><Relationship Id="rId38" Type="http://schemas.openxmlformats.org/officeDocument/2006/relationships/slide" Target="slides/slide6.xml"/><Relationship Id="rId46" Type="http://schemas.openxmlformats.org/officeDocument/2006/relationships/slide" Target="slides/slide14.xml"/><Relationship Id="rId59" Type="http://schemas.openxmlformats.org/officeDocument/2006/relationships/slide" Target="slides/slide27.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jpeg>
</file>

<file path=ppt/media/image22.png>
</file>

<file path=ppt/media/image23.jpg>
</file>

<file path=ppt/media/image24.jpeg>
</file>

<file path=ppt/media/image25.png>
</file>

<file path=ppt/media/image26.png>
</file>

<file path=ppt/media/image27.gif>
</file>

<file path=ppt/media/image28.png>
</file>

<file path=ppt/media/image29.png>
</file>

<file path=ppt/media/image3.png>
</file>

<file path=ppt/media/image30.jpeg>
</file>

<file path=ppt/media/image31.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FDF9A-7426-47E7-A184-7E2D8D8EFBF5}" type="datetimeFigureOut">
              <a:rPr lang="en-GB" smtClean="0"/>
              <a:t>23/11/2021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A7D0BA-0B26-4E65-8DFE-CE11DA959B03}" type="slidenum">
              <a:rPr lang="en-GB" smtClean="0"/>
              <a:t>‹#›</a:t>
            </a:fld>
            <a:endParaRPr lang="en-GB"/>
          </a:p>
        </p:txBody>
      </p:sp>
    </p:spTree>
    <p:extLst>
      <p:ext uri="{BB962C8B-B14F-4D97-AF65-F5344CB8AC3E}">
        <p14:creationId xmlns:p14="http://schemas.microsoft.com/office/powerpoint/2010/main" val="1398326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Hiya,</a:t>
            </a:r>
          </a:p>
          <a:p>
            <a:endParaRPr lang="en-GB" dirty="0"/>
          </a:p>
          <a:p>
            <a:r>
              <a:rPr lang="en-GB" dirty="0"/>
              <a:t>I'm Anthony. My friends call my Fydar.</a:t>
            </a:r>
          </a:p>
          <a:p>
            <a:pPr marL="0" marR="0" lvl="0" indent="0" algn="l" defTabSz="914400" rtl="0" eaLnBrk="1" fontAlgn="auto" latinLnBrk="0" hangingPunct="1">
              <a:lnSpc>
                <a:spcPct val="100000"/>
              </a:lnSpc>
              <a:spcBef>
                <a:spcPts val="0"/>
              </a:spcBef>
              <a:spcAft>
                <a:spcPts val="0"/>
              </a:spcAft>
              <a:buClrTx/>
              <a:buSzTx/>
              <a:buFontTx/>
              <a:buNone/>
              <a:tabLst/>
              <a:defRPr/>
            </a:pPr>
            <a:br>
              <a:rPr lang="en-GB" dirty="0"/>
            </a:br>
            <a:r>
              <a:rPr lang="en-GB" dirty="0"/>
              <a:t>I’d like to talk about my experience of the </a:t>
            </a:r>
            <a:r>
              <a:rPr lang="en-GB" b="1" dirty="0"/>
              <a:t>Games Development Industry</a:t>
            </a:r>
            <a:r>
              <a:rPr lang="en-GB" dirty="0"/>
              <a:t>. I'd like to </a:t>
            </a:r>
            <a:r>
              <a:rPr lang="en-GB" b="1" dirty="0"/>
              <a:t>show you around </a:t>
            </a:r>
            <a:r>
              <a:rPr lang="en-GB" dirty="0"/>
              <a:t>the studio, and </a:t>
            </a:r>
            <a:r>
              <a:rPr lang="en-GB" b="1" dirty="0"/>
              <a:t>talk about my life </a:t>
            </a:r>
            <a:r>
              <a:rPr lang="en-GB" dirty="0"/>
              <a:t>as a </a:t>
            </a:r>
            <a:r>
              <a:rPr lang="en-GB" b="1" dirty="0"/>
              <a:t>programmer</a:t>
            </a:r>
            <a:r>
              <a:rPr lang="en-GB" dirty="0"/>
              <a:t>.</a:t>
            </a:r>
          </a:p>
          <a:p>
            <a:endParaRPr lang="en-GB" dirty="0"/>
          </a:p>
          <a:p>
            <a:r>
              <a:rPr lang="en-GB" dirty="0"/>
              <a:t>A lot of people who are considering </a:t>
            </a:r>
            <a:r>
              <a:rPr lang="en-GB" b="1" dirty="0"/>
              <a:t>Games Development</a:t>
            </a:r>
            <a:r>
              <a:rPr lang="en-GB" dirty="0"/>
              <a:t> as a career have only heard about the “grind” and the “crunch”. </a:t>
            </a:r>
          </a:p>
          <a:p>
            <a:endParaRPr lang="en-GB" dirty="0"/>
          </a:p>
          <a:p>
            <a:r>
              <a:rPr lang="en-GB" dirty="0"/>
              <a:t>I don’t want this to scare you away. I want to show you my experience. </a:t>
            </a:r>
          </a:p>
        </p:txBody>
      </p:sp>
      <p:sp>
        <p:nvSpPr>
          <p:cNvPr id="4" name="Slide Number Placeholder 3"/>
          <p:cNvSpPr>
            <a:spLocks noGrp="1"/>
          </p:cNvSpPr>
          <p:nvPr>
            <p:ph type="sldNum" sz="quarter" idx="5"/>
          </p:nvPr>
        </p:nvSpPr>
        <p:spPr/>
        <p:txBody>
          <a:bodyPr/>
          <a:lstStyle/>
          <a:p>
            <a:fld id="{F4A7D0BA-0B26-4E65-8DFE-CE11DA959B03}" type="slidenum">
              <a:rPr lang="en-GB" smtClean="0"/>
              <a:t>1</a:t>
            </a:fld>
            <a:endParaRPr lang="en-GB"/>
          </a:p>
        </p:txBody>
      </p:sp>
    </p:spTree>
    <p:extLst>
      <p:ext uri="{BB962C8B-B14F-4D97-AF65-F5344CB8AC3E}">
        <p14:creationId xmlns:p14="http://schemas.microsoft.com/office/powerpoint/2010/main" val="29111945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How long do you think this will take?</a:t>
            </a:r>
          </a:p>
          <a:p>
            <a:endParaRPr lang="en-GB" i="0" dirty="0"/>
          </a:p>
          <a:p>
            <a:r>
              <a:rPr lang="en-GB" i="0" dirty="0"/>
              <a:t>Nav-Mesh Pathfinding. This is taking your Maze Pathfinding </a:t>
            </a:r>
            <a:r>
              <a:rPr lang="en-GB" b="1" i="0" dirty="0"/>
              <a:t>up a notch</a:t>
            </a:r>
            <a:r>
              <a:rPr lang="en-GB" i="0" dirty="0"/>
              <a:t>. You now have to find </a:t>
            </a:r>
            <a:r>
              <a:rPr lang="en-GB" b="1" i="0" dirty="0"/>
              <a:t>minimal paths across triangles </a:t>
            </a:r>
            <a:r>
              <a:rPr lang="en-GB" i="0" dirty="0"/>
              <a:t>using the same sort of Pathfinding algorithms for </a:t>
            </a:r>
            <a:r>
              <a:rPr lang="en-GB" b="1" i="0" dirty="0"/>
              <a:t>triangles instead of a grid</a:t>
            </a:r>
            <a:r>
              <a:rPr lang="en-GB" i="0" dirty="0"/>
              <a:t>.</a:t>
            </a:r>
          </a:p>
          <a:p>
            <a:endParaRPr lang="en-GB" i="0" dirty="0"/>
          </a:p>
          <a:p>
            <a:r>
              <a:rPr lang="en-GB" i="0" dirty="0"/>
              <a:t>This is a really game-specific piece of technology, so no worries if you don’t feel comfortable answering. Remember, no </a:t>
            </a:r>
            <a:r>
              <a:rPr lang="en-GB" b="1" i="0" dirty="0"/>
              <a:t>no</a:t>
            </a:r>
            <a:r>
              <a:rPr lang="en-GB" i="0" dirty="0"/>
              <a:t> wrong answers.</a:t>
            </a:r>
          </a:p>
          <a:p>
            <a:endParaRPr lang="en-GB" i="0" dirty="0"/>
          </a:p>
          <a:p>
            <a:r>
              <a:rPr lang="en-GB" i="0" dirty="0"/>
              <a:t>For this, let’s say you are provided the data by another team. The tools team will be making the Nav-Mesh data, you just have to implement the pathfinding.</a:t>
            </a:r>
          </a:p>
          <a:p>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t>5 days, 8 days, 13 days, 20 days.</a:t>
            </a:r>
            <a:br>
              <a:rPr lang="en-GB" i="0" dirty="0"/>
            </a:br>
            <a:br>
              <a:rPr lang="en-GB" i="0" dirty="0"/>
            </a:br>
            <a:r>
              <a:rPr lang="en-GB" b="1" i="0" dirty="0"/>
              <a:t>And of course, the answer is.</a:t>
            </a:r>
            <a:endParaRPr lang="en-GB" i="0" dirty="0"/>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10</a:t>
            </a:fld>
            <a:endParaRPr lang="en-GB"/>
          </a:p>
        </p:txBody>
      </p:sp>
    </p:spTree>
    <p:extLst>
      <p:ext uri="{BB962C8B-B14F-4D97-AF65-F5344CB8AC3E}">
        <p14:creationId xmlns:p14="http://schemas.microsoft.com/office/powerpoint/2010/main" val="3382572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How long do you think this will take?</a:t>
            </a:r>
          </a:p>
          <a:p>
            <a:endParaRPr lang="en-GB" i="0" dirty="0"/>
          </a:p>
          <a:p>
            <a:r>
              <a:rPr lang="en-GB" i="0" dirty="0"/>
              <a:t>A global leaderboard on your Arcade game. Let’s say, top </a:t>
            </a:r>
            <a:r>
              <a:rPr lang="en-GB" b="1" i="0" dirty="0"/>
              <a:t>10,000 players </a:t>
            </a:r>
            <a:r>
              <a:rPr lang="en-GB" i="0" dirty="0"/>
              <a:t>have their score on the </a:t>
            </a:r>
            <a:r>
              <a:rPr lang="en-GB" b="1" i="0" dirty="0"/>
              <a:t>Leaderboard</a:t>
            </a:r>
            <a:r>
              <a:rPr lang="en-GB" i="0" dirty="0"/>
              <a:t> for every level in your game. Let’s also say your game has around 1,000 levels.</a:t>
            </a:r>
          </a:p>
          <a:p>
            <a:endParaRPr lang="en-GB" b="0" i="0" dirty="0"/>
          </a:p>
          <a:p>
            <a:r>
              <a:rPr lang="en-GB" i="0" dirty="0"/>
              <a:t>Your game client is going to have to </a:t>
            </a:r>
            <a:r>
              <a:rPr lang="en-GB" b="1" i="0" dirty="0"/>
              <a:t>talk to a game server</a:t>
            </a:r>
            <a:r>
              <a:rPr lang="en-GB" i="0" dirty="0"/>
              <a:t>. That game server is going to have to talk to a </a:t>
            </a:r>
            <a:r>
              <a:rPr lang="en-GB" b="1" i="0" dirty="0"/>
              <a:t>database</a:t>
            </a:r>
            <a:r>
              <a:rPr lang="en-GB" i="0" dirty="0"/>
              <a:t>; and relay all that data back to the player.</a:t>
            </a:r>
          </a:p>
          <a:p>
            <a:endParaRPr lang="en-GB" i="0" dirty="0"/>
          </a:p>
          <a:p>
            <a:r>
              <a:rPr lang="en-GB" i="0" dirty="0"/>
              <a:t>How long do we think this will take?</a:t>
            </a:r>
          </a:p>
          <a:p>
            <a:endParaRPr lang="en-GB" i="0" dirty="0"/>
          </a:p>
          <a:p>
            <a:r>
              <a:rPr lang="en-GB" i="0" dirty="0"/>
              <a:t>I would have loved to have come up with more of these considering how much interaction we got today; but unfortunately that’s the last one.</a:t>
            </a:r>
          </a:p>
          <a:p>
            <a:endParaRPr lang="en-GB" i="0" dirty="0"/>
          </a:p>
          <a:p>
            <a:r>
              <a:rPr lang="en-GB" b="1" i="0" dirty="0"/>
              <a:t>I can tell you now, that the definitive answer to the question ‘How long will this take?’ is…</a:t>
            </a:r>
          </a:p>
        </p:txBody>
      </p:sp>
      <p:sp>
        <p:nvSpPr>
          <p:cNvPr id="4" name="Slide Number Placeholder 3"/>
          <p:cNvSpPr>
            <a:spLocks noGrp="1"/>
          </p:cNvSpPr>
          <p:nvPr>
            <p:ph type="sldNum" sz="quarter" idx="5"/>
          </p:nvPr>
        </p:nvSpPr>
        <p:spPr/>
        <p:txBody>
          <a:bodyPr/>
          <a:lstStyle/>
          <a:p>
            <a:fld id="{F4A7D0BA-0B26-4E65-8DFE-CE11DA959B03}" type="slidenum">
              <a:rPr lang="en-GB" smtClean="0"/>
              <a:t>11</a:t>
            </a:fld>
            <a:endParaRPr lang="en-GB"/>
          </a:p>
        </p:txBody>
      </p:sp>
    </p:spTree>
    <p:extLst>
      <p:ext uri="{BB962C8B-B14F-4D97-AF65-F5344CB8AC3E}">
        <p14:creationId xmlns:p14="http://schemas.microsoft.com/office/powerpoint/2010/main" val="1840558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It depends.</a:t>
            </a:r>
          </a:p>
          <a:p>
            <a:endParaRPr lang="en-GB" b="1" i="0" dirty="0"/>
          </a:p>
          <a:p>
            <a:r>
              <a:rPr lang="en-GB" b="1" i="0" dirty="0"/>
              <a:t>As is the answer to everything in programming.</a:t>
            </a:r>
          </a:p>
          <a:p>
            <a:endParaRPr lang="en-GB" b="1" i="0" dirty="0"/>
          </a:p>
          <a:p>
            <a:r>
              <a:rPr lang="en-GB" b="0" i="0" dirty="0"/>
              <a:t>So, now we know how long everything is going to take, it’s time to put this into sprints.</a:t>
            </a:r>
          </a:p>
          <a:p>
            <a:endParaRPr lang="en-GB" b="0" i="0" dirty="0"/>
          </a:p>
          <a:p>
            <a:r>
              <a:rPr lang="en-GB" b="0" i="0" dirty="0"/>
              <a:t>This happens in our Triage Meetings.</a:t>
            </a:r>
          </a:p>
        </p:txBody>
      </p:sp>
      <p:sp>
        <p:nvSpPr>
          <p:cNvPr id="4" name="Slide Number Placeholder 3"/>
          <p:cNvSpPr>
            <a:spLocks noGrp="1"/>
          </p:cNvSpPr>
          <p:nvPr>
            <p:ph type="sldNum" sz="quarter" idx="5"/>
          </p:nvPr>
        </p:nvSpPr>
        <p:spPr/>
        <p:txBody>
          <a:bodyPr/>
          <a:lstStyle/>
          <a:p>
            <a:fld id="{F4A7D0BA-0B26-4E65-8DFE-CE11DA959B03}" type="slidenum">
              <a:rPr lang="en-GB" smtClean="0"/>
              <a:t>12</a:t>
            </a:fld>
            <a:endParaRPr lang="en-GB"/>
          </a:p>
        </p:txBody>
      </p:sp>
    </p:spTree>
    <p:extLst>
      <p:ext uri="{BB962C8B-B14F-4D97-AF65-F5344CB8AC3E}">
        <p14:creationId xmlns:p14="http://schemas.microsoft.com/office/powerpoint/2010/main" val="548675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Triage is the process of ordering feature work and bugs by their priority. </a:t>
            </a:r>
          </a:p>
          <a:p>
            <a:endParaRPr lang="en-GB" dirty="0"/>
          </a:p>
          <a:p>
            <a:r>
              <a:rPr lang="en-GB" dirty="0"/>
              <a:t>We divide work up into </a:t>
            </a:r>
            <a:r>
              <a:rPr lang="en-GB" b="1" dirty="0"/>
              <a:t>sprints</a:t>
            </a:r>
            <a:r>
              <a:rPr lang="en-GB" dirty="0"/>
              <a:t>. Our sprints at TT Odyssey are 2 weeks long. This is pretty standard; but sprints can sometimes be longer or shorter. They can sometimes be one week, they can sometimes be one month.</a:t>
            </a:r>
          </a:p>
          <a:p>
            <a:endParaRPr lang="en-GB" dirty="0"/>
          </a:p>
          <a:p>
            <a:r>
              <a:rPr lang="en-GB" dirty="0"/>
              <a:t>High-priority work typically comes sooner rather than later. Low priority bugs pretty much always get left to last. </a:t>
            </a:r>
          </a:p>
          <a:p>
            <a:endParaRPr lang="en-GB" dirty="0"/>
          </a:p>
          <a:p>
            <a:endParaRPr lang="en-GB" dirty="0"/>
          </a:p>
        </p:txBody>
      </p:sp>
      <p:sp>
        <p:nvSpPr>
          <p:cNvPr id="4" name="Slide Number Placeholder 3"/>
          <p:cNvSpPr>
            <a:spLocks noGrp="1"/>
          </p:cNvSpPr>
          <p:nvPr>
            <p:ph type="sldNum" sz="quarter" idx="5"/>
          </p:nvPr>
        </p:nvSpPr>
        <p:spPr/>
        <p:txBody>
          <a:bodyPr/>
          <a:lstStyle/>
          <a:p>
            <a:fld id="{F4A7D0BA-0B26-4E65-8DFE-CE11DA959B03}" type="slidenum">
              <a:rPr lang="en-GB" smtClean="0"/>
              <a:t>13</a:t>
            </a:fld>
            <a:endParaRPr lang="en-GB"/>
          </a:p>
        </p:txBody>
      </p:sp>
    </p:spTree>
    <p:extLst>
      <p:ext uri="{BB962C8B-B14F-4D97-AF65-F5344CB8AC3E}">
        <p14:creationId xmlns:p14="http://schemas.microsoft.com/office/powerpoint/2010/main" val="2655700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the end of a sprint; we have a retrospective meeting.</a:t>
            </a:r>
          </a:p>
          <a:p>
            <a:endParaRPr lang="en-GB" i="0" dirty="0"/>
          </a:p>
          <a:p>
            <a:r>
              <a:rPr lang="en-GB" i="0" dirty="0"/>
              <a:t>This is a really fun opportunity for us to share what we worked on this week. Make meme video edits of the features we implemented.</a:t>
            </a:r>
          </a:p>
          <a:p>
            <a:endParaRPr lang="en-GB" i="0" dirty="0"/>
          </a:p>
          <a:p>
            <a:r>
              <a:rPr lang="en-GB" i="0" dirty="0"/>
              <a:t>Unfortunately; these meme edits are under NDA. I wish I could have shown them. </a:t>
            </a:r>
          </a:p>
          <a:p>
            <a:endParaRPr lang="en-GB" i="0" dirty="0"/>
          </a:p>
          <a:p>
            <a:r>
              <a:rPr lang="en-GB" i="0" dirty="0"/>
              <a:t>It’s really rewarding to share what you have been working on for so long. Our retrospectives are normally the best part of the week. Immediately after the retrospectives (and sometimes during) we all grab a beer and sit round the sofas and chill out.</a:t>
            </a:r>
            <a:endParaRPr lang="en-GB" dirty="0"/>
          </a:p>
          <a:p>
            <a:endParaRPr lang="en-GB" dirty="0"/>
          </a:p>
          <a:p>
            <a:r>
              <a:rPr lang="en-GB" dirty="0"/>
              <a:t>So now we have all of these meetings out of the way… Let’s see what a typical day looks like.</a:t>
            </a:r>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14</a:t>
            </a:fld>
            <a:endParaRPr lang="en-GB"/>
          </a:p>
        </p:txBody>
      </p:sp>
    </p:spTree>
    <p:extLst>
      <p:ext uri="{BB962C8B-B14F-4D97-AF65-F5344CB8AC3E}">
        <p14:creationId xmlns:p14="http://schemas.microsoft.com/office/powerpoint/2010/main" val="36291980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days start with getting a little bit of work done in the morning.</a:t>
            </a:r>
          </a:p>
          <a:p>
            <a:endParaRPr lang="en-GB" dirty="0"/>
          </a:p>
          <a:p>
            <a:r>
              <a:rPr lang="en-GB" dirty="0"/>
              <a:t>We then have our “Daily Standup“ at 10:30.</a:t>
            </a:r>
          </a:p>
          <a:p>
            <a:endParaRPr lang="en-GB" dirty="0"/>
          </a:p>
          <a:p>
            <a:r>
              <a:rPr lang="en-GB" dirty="0"/>
              <a:t>It’s where we all stand in a circle and let each other know what we are doing for that day</a:t>
            </a:r>
          </a:p>
          <a:p>
            <a:r>
              <a:rPr lang="en-GB" dirty="0"/>
              <a:t>and invite people to review your work, </a:t>
            </a:r>
            <a:r>
              <a:rPr lang="en-GB" dirty="0" err="1"/>
              <a:t>e.t.c</a:t>
            </a:r>
            <a:r>
              <a:rPr lang="en-GB" dirty="0"/>
              <a:t>.</a:t>
            </a:r>
          </a:p>
          <a:p>
            <a:endParaRPr lang="en-GB" i="1" dirty="0"/>
          </a:p>
          <a:p>
            <a:r>
              <a:rPr lang="en-GB" i="1" dirty="0"/>
              <a:t>“Hay, mark, I need a code review later.”</a:t>
            </a:r>
          </a:p>
          <a:p>
            <a:endParaRPr lang="en-GB" i="1" dirty="0"/>
          </a:p>
          <a:p>
            <a:r>
              <a:rPr lang="en-GB" i="1" dirty="0"/>
              <a:t>Or</a:t>
            </a:r>
            <a:br>
              <a:rPr lang="en-GB" i="1" dirty="0"/>
            </a:br>
            <a:endParaRPr lang="en-GB" i="1" dirty="0"/>
          </a:p>
          <a:p>
            <a:r>
              <a:rPr lang="en-GB" i="1" dirty="0"/>
              <a:t>“I’m having trouble with X area of code, if anyone has any experience with it I would appreciate some assistance.”</a:t>
            </a:r>
          </a:p>
          <a:p>
            <a:endParaRPr lang="en-GB" i="1" dirty="0"/>
          </a:p>
          <a:p>
            <a:r>
              <a:rPr lang="en-GB" i="0" dirty="0"/>
              <a:t>Ideally you ask your co-workers for help whenever you need it; but having daily </a:t>
            </a:r>
            <a:r>
              <a:rPr lang="en-GB" i="0" dirty="0" err="1"/>
              <a:t>standups</a:t>
            </a:r>
            <a:r>
              <a:rPr lang="en-GB" i="0" dirty="0"/>
              <a:t> allow everyone to ensure they always have a regular opportunity to communicate.</a:t>
            </a:r>
          </a:p>
        </p:txBody>
      </p:sp>
      <p:sp>
        <p:nvSpPr>
          <p:cNvPr id="4" name="Slide Number Placeholder 3"/>
          <p:cNvSpPr>
            <a:spLocks noGrp="1"/>
          </p:cNvSpPr>
          <p:nvPr>
            <p:ph type="sldNum" sz="quarter" idx="5"/>
          </p:nvPr>
        </p:nvSpPr>
        <p:spPr/>
        <p:txBody>
          <a:bodyPr/>
          <a:lstStyle/>
          <a:p>
            <a:fld id="{F4A7D0BA-0B26-4E65-8DFE-CE11DA959B03}" type="slidenum">
              <a:rPr lang="en-GB" smtClean="0"/>
              <a:t>15</a:t>
            </a:fld>
            <a:endParaRPr lang="en-GB"/>
          </a:p>
        </p:txBody>
      </p:sp>
    </p:spTree>
    <p:extLst>
      <p:ext uri="{BB962C8B-B14F-4D97-AF65-F5344CB8AC3E}">
        <p14:creationId xmlns:p14="http://schemas.microsoft.com/office/powerpoint/2010/main" val="1096925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that I’m back from my daily stand-up, it’s time we get back to work.</a:t>
            </a:r>
          </a:p>
          <a:p>
            <a:endParaRPr lang="en-GB" dirty="0"/>
          </a:p>
          <a:p>
            <a:r>
              <a:rPr lang="en-GB" dirty="0"/>
              <a:t>If I’m ever lost and I don’t know what I’m working on; this is where I go. The sprint board. This will have all the tasks I should currently working on, and everything I need to get done for the sprint.</a:t>
            </a:r>
          </a:p>
          <a:p>
            <a:endParaRPr lang="en-GB" b="0" baseline="0" dirty="0"/>
          </a:p>
          <a:p>
            <a:r>
              <a:rPr lang="en-GB" b="0" baseline="0" dirty="0"/>
              <a:t>If it’s the </a:t>
            </a:r>
            <a:r>
              <a:rPr lang="en-GB" b="1" baseline="0" dirty="0"/>
              <a:t>first Monday </a:t>
            </a:r>
            <a:r>
              <a:rPr lang="en-GB" b="0" baseline="0" dirty="0"/>
              <a:t>of the 2-week sprints, I’ll spend the day fixing bugs. Having regular bug days stops the bugs from piling up and becoming too overwhelming. </a:t>
            </a:r>
          </a:p>
          <a:p>
            <a:endParaRPr lang="en-GB" b="0" baseline="0" dirty="0"/>
          </a:p>
          <a:p>
            <a:r>
              <a:rPr lang="en-GB" b="0" baseline="0" dirty="0"/>
              <a:t>Before a big release (about once every 2-3 months) we will dedicate </a:t>
            </a:r>
            <a:r>
              <a:rPr lang="en-GB" b="1" baseline="0" dirty="0"/>
              <a:t>a few days</a:t>
            </a:r>
            <a:r>
              <a:rPr lang="en-GB" b="0" baseline="0" dirty="0"/>
              <a:t> to just working through the bugs on that list. Sometimes even dedicating whole months to just bugs.</a:t>
            </a:r>
            <a:endParaRPr lang="en-GB" i="1" dirty="0"/>
          </a:p>
        </p:txBody>
      </p:sp>
      <p:sp>
        <p:nvSpPr>
          <p:cNvPr id="4" name="Slide Number Placeholder 3"/>
          <p:cNvSpPr>
            <a:spLocks noGrp="1"/>
          </p:cNvSpPr>
          <p:nvPr>
            <p:ph type="sldNum" sz="quarter" idx="5"/>
          </p:nvPr>
        </p:nvSpPr>
        <p:spPr/>
        <p:txBody>
          <a:bodyPr/>
          <a:lstStyle/>
          <a:p>
            <a:fld id="{F4A7D0BA-0B26-4E65-8DFE-CE11DA959B03}" type="slidenum">
              <a:rPr lang="en-GB" smtClean="0"/>
              <a:t>16</a:t>
            </a:fld>
            <a:endParaRPr lang="en-GB"/>
          </a:p>
        </p:txBody>
      </p:sp>
    </p:spTree>
    <p:extLst>
      <p:ext uri="{BB962C8B-B14F-4D97-AF65-F5344CB8AC3E}">
        <p14:creationId xmlns:p14="http://schemas.microsoft.com/office/powerpoint/2010/main" val="35539531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Alright, so what work is it that I do?</a:t>
            </a:r>
          </a:p>
          <a:p>
            <a:endParaRPr lang="en-GB" b="1"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t>Well… </a:t>
            </a:r>
            <a:r>
              <a:rPr lang="en-GB" dirty="0"/>
              <a:t>My work can be divided into a few responsibilities.</a:t>
            </a:r>
          </a:p>
          <a:p>
            <a:endParaRPr lang="en-GB" b="1" i="0" dirty="0"/>
          </a:p>
        </p:txBody>
      </p:sp>
      <p:sp>
        <p:nvSpPr>
          <p:cNvPr id="4" name="Slide Number Placeholder 3"/>
          <p:cNvSpPr>
            <a:spLocks noGrp="1"/>
          </p:cNvSpPr>
          <p:nvPr>
            <p:ph type="sldNum" sz="quarter" idx="5"/>
          </p:nvPr>
        </p:nvSpPr>
        <p:spPr/>
        <p:txBody>
          <a:bodyPr/>
          <a:lstStyle/>
          <a:p>
            <a:fld id="{F4A7D0BA-0B26-4E65-8DFE-CE11DA959B03}" type="slidenum">
              <a:rPr lang="en-GB" smtClean="0"/>
              <a:t>17</a:t>
            </a:fld>
            <a:endParaRPr lang="en-GB"/>
          </a:p>
        </p:txBody>
      </p:sp>
    </p:spTree>
    <p:extLst>
      <p:ext uri="{BB962C8B-B14F-4D97-AF65-F5344CB8AC3E}">
        <p14:creationId xmlns:p14="http://schemas.microsoft.com/office/powerpoint/2010/main" val="17930738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Lots</a:t>
            </a:r>
            <a:r>
              <a:rPr lang="en-GB" dirty="0"/>
              <a:t> of the work I do is </a:t>
            </a:r>
            <a:r>
              <a:rPr lang="en-GB" b="1" dirty="0"/>
              <a:t>practical</a:t>
            </a:r>
            <a:r>
              <a:rPr lang="en-GB" dirty="0"/>
              <a:t>; I will put my headset on and </a:t>
            </a:r>
            <a:r>
              <a:rPr lang="en-GB" b="1" dirty="0"/>
              <a:t>program non-stop for hours. </a:t>
            </a:r>
          </a:p>
          <a:p>
            <a:endParaRPr lang="en-GB" b="1" dirty="0"/>
          </a:p>
          <a:p>
            <a:r>
              <a:rPr lang="en-GB" b="0" dirty="0"/>
              <a:t>We even had a phrase at </a:t>
            </a:r>
            <a:r>
              <a:rPr lang="en-GB" b="1" dirty="0"/>
              <a:t>TT Odyssey </a:t>
            </a:r>
            <a:r>
              <a:rPr lang="en-GB" b="0" dirty="0"/>
              <a:t>that goes “headset-on work”; meaning to set aside time not to be disturbed so you can get lots of practical work done. </a:t>
            </a:r>
          </a:p>
          <a:p>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It's a good idea to get other people involved when your doing stuff like that so that other people can understand </a:t>
            </a:r>
            <a:r>
              <a:rPr lang="en-GB" b="1" dirty="0"/>
              <a:t>how it works </a:t>
            </a:r>
            <a:r>
              <a:rPr lang="en-GB" dirty="0"/>
              <a:t>and it stops you </a:t>
            </a:r>
            <a:r>
              <a:rPr lang="en-GB" b="1" dirty="0"/>
              <a:t>focusing too much</a:t>
            </a:r>
            <a:r>
              <a:rPr lang="en-GB" dirty="0"/>
              <a:t> on one thing.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t>You have to be careful to make sure your not over-engineering! I enjoy the amount of freedom I get when I’m writing systems from the ground up.</a:t>
            </a:r>
          </a:p>
          <a:p>
            <a:endParaRPr lang="en-GB" i="0" dirty="0"/>
          </a:p>
          <a:p>
            <a:r>
              <a:rPr lang="en-GB" i="0" dirty="0"/>
              <a:t>Not all of the practical work is so direct. We often employ Pair Programming to solve problems.</a:t>
            </a:r>
          </a:p>
        </p:txBody>
      </p:sp>
      <p:sp>
        <p:nvSpPr>
          <p:cNvPr id="4" name="Slide Number Placeholder 3"/>
          <p:cNvSpPr>
            <a:spLocks noGrp="1"/>
          </p:cNvSpPr>
          <p:nvPr>
            <p:ph type="sldNum" sz="quarter" idx="5"/>
          </p:nvPr>
        </p:nvSpPr>
        <p:spPr/>
        <p:txBody>
          <a:bodyPr/>
          <a:lstStyle/>
          <a:p>
            <a:fld id="{F4A7D0BA-0B26-4E65-8DFE-CE11DA959B03}" type="slidenum">
              <a:rPr lang="en-GB" smtClean="0"/>
              <a:t>18</a:t>
            </a:fld>
            <a:endParaRPr lang="en-GB"/>
          </a:p>
        </p:txBody>
      </p:sp>
    </p:spTree>
    <p:extLst>
      <p:ext uri="{BB962C8B-B14F-4D97-AF65-F5344CB8AC3E}">
        <p14:creationId xmlns:p14="http://schemas.microsoft.com/office/powerpoint/2010/main" val="3336717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i="0" dirty="0"/>
          </a:p>
          <a:p>
            <a:r>
              <a:rPr lang="en-GB" i="0" dirty="0"/>
              <a:t>I’m often reminded of this horrendous scene from NCIS where there’s two people typing on the same keyboard.</a:t>
            </a:r>
            <a:endParaRPr lang="en-GB" i="1" dirty="0"/>
          </a:p>
          <a:p>
            <a:endParaRPr lang="en-GB" dirty="0"/>
          </a:p>
          <a:p>
            <a:r>
              <a:rPr lang="en-GB" i="0" dirty="0"/>
              <a:t>Pair programming is when two programmers are working on the same workstation at once to solve a problem. This is often helpful to spread information about a piece of code that you might be stuck on.</a:t>
            </a:r>
          </a:p>
          <a:p>
            <a:endParaRPr lang="en-GB" i="0" dirty="0"/>
          </a:p>
          <a:p>
            <a:r>
              <a:rPr lang="en-GB" i="0" dirty="0"/>
              <a:t>It’s nothing like NCIS hacking.</a:t>
            </a:r>
            <a:endParaRPr lang="en-GB" dirty="0"/>
          </a:p>
        </p:txBody>
      </p:sp>
      <p:sp>
        <p:nvSpPr>
          <p:cNvPr id="4" name="Slide Number Placeholder 3"/>
          <p:cNvSpPr>
            <a:spLocks noGrp="1"/>
          </p:cNvSpPr>
          <p:nvPr>
            <p:ph type="sldNum" sz="quarter" idx="5"/>
          </p:nvPr>
        </p:nvSpPr>
        <p:spPr/>
        <p:txBody>
          <a:bodyPr/>
          <a:lstStyle/>
          <a:p>
            <a:fld id="{F4A7D0BA-0B26-4E65-8DFE-CE11DA959B03}" type="slidenum">
              <a:rPr lang="en-GB" smtClean="0"/>
              <a:t>19</a:t>
            </a:fld>
            <a:endParaRPr lang="en-GB"/>
          </a:p>
        </p:txBody>
      </p:sp>
    </p:spTree>
    <p:extLst>
      <p:ext uri="{BB962C8B-B14F-4D97-AF65-F5344CB8AC3E}">
        <p14:creationId xmlns:p14="http://schemas.microsoft.com/office/powerpoint/2010/main" val="1778364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People are often </a:t>
            </a:r>
            <a:r>
              <a:rPr lang="en-GB" b="1" dirty="0"/>
              <a:t>curious</a:t>
            </a:r>
            <a:r>
              <a:rPr lang="en-GB" dirty="0"/>
              <a:t> about </a:t>
            </a:r>
            <a:r>
              <a:rPr lang="en-GB" b="1" dirty="0"/>
              <a:t>my life in games dev</a:t>
            </a:r>
            <a:r>
              <a:rPr lang="en-GB" dirty="0"/>
              <a:t>, and I hope you are too.</a:t>
            </a:r>
          </a:p>
          <a:p>
            <a:br>
              <a:rPr lang="en-GB" dirty="0"/>
            </a:br>
            <a:r>
              <a:rPr lang="en-GB" dirty="0"/>
              <a:t>I started doing freelancing for </a:t>
            </a:r>
            <a:r>
              <a:rPr lang="en-GB" b="1" dirty="0"/>
              <a:t>Devolver Digital </a:t>
            </a:r>
            <a:r>
              <a:rPr lang="en-GB" dirty="0"/>
              <a:t>on an indie title called </a:t>
            </a:r>
            <a:r>
              <a:rPr lang="en-GB" i="1" dirty="0"/>
              <a:t>‘Eitr’</a:t>
            </a:r>
            <a:r>
              <a:rPr lang="en-GB" dirty="0"/>
              <a:t>. </a:t>
            </a:r>
            <a:br>
              <a:rPr lang="en-GB" dirty="0"/>
            </a:br>
            <a:endParaRPr lang="en-GB" dirty="0"/>
          </a:p>
          <a:p>
            <a:r>
              <a:rPr lang="en-GB" dirty="0"/>
              <a:t>Freelance work lead me to my first </a:t>
            </a:r>
            <a:r>
              <a:rPr lang="en-GB" b="1" dirty="0"/>
              <a:t>in-studio job </a:t>
            </a:r>
            <a:r>
              <a:rPr lang="en-GB" dirty="0"/>
              <a:t>at </a:t>
            </a:r>
            <a:r>
              <a:rPr lang="en-GB" b="1" dirty="0"/>
              <a:t>TT Odyssey</a:t>
            </a:r>
            <a:r>
              <a:rPr lang="en-GB" dirty="0"/>
              <a:t>, working on a ‘</a:t>
            </a:r>
            <a:r>
              <a:rPr lang="en-GB" i="1" dirty="0"/>
              <a:t>LEGO Star Wars’</a:t>
            </a:r>
            <a:r>
              <a:rPr lang="en-GB" dirty="0"/>
              <a:t> mobile game. For those who don’t already know, </a:t>
            </a:r>
            <a:r>
              <a:rPr lang="en-GB" b="1" dirty="0"/>
              <a:t>TT Games </a:t>
            </a:r>
            <a:r>
              <a:rPr lang="en-GB" dirty="0"/>
              <a:t>make the LEGO games.</a:t>
            </a:r>
            <a:br>
              <a:rPr lang="en-GB" dirty="0"/>
            </a:br>
            <a:endParaRPr lang="en-GB" baseline="0" dirty="0"/>
          </a:p>
          <a:p>
            <a:r>
              <a:rPr lang="en-GB" baseline="0" dirty="0"/>
              <a:t>I’m now at </a:t>
            </a:r>
            <a:r>
              <a:rPr lang="en-GB" b="1" baseline="0" dirty="0"/>
              <a:t>Cloud Imperium Games</a:t>
            </a:r>
            <a:r>
              <a:rPr lang="en-GB" baseline="0" dirty="0"/>
              <a:t>, working on </a:t>
            </a:r>
            <a:r>
              <a:rPr lang="en-GB" b="1" baseline="0" dirty="0"/>
              <a:t>‘Star Citizen’</a:t>
            </a:r>
            <a:r>
              <a:rPr lang="en-GB" baseline="0" dirty="0"/>
              <a:t>.</a:t>
            </a:r>
          </a:p>
          <a:p>
            <a:endParaRPr lang="en-GB" baseline="0" dirty="0"/>
          </a:p>
          <a:p>
            <a:r>
              <a:rPr lang="en-GB" baseline="0" dirty="0"/>
              <a:t>I want to tell you what my day-to-day life in games development is like; but unfortunately nothing is day-to-day working at </a:t>
            </a:r>
            <a:r>
              <a:rPr lang="en-GB" b="1" baseline="0" dirty="0"/>
              <a:t>Cloud Imperium Games</a:t>
            </a:r>
            <a:r>
              <a:rPr lang="en-GB" baseline="0" dirty="0"/>
              <a:t>. I joined in the </a:t>
            </a:r>
            <a:r>
              <a:rPr lang="en-GB" b="1" baseline="0" dirty="0"/>
              <a:t>pandemic</a:t>
            </a:r>
            <a:r>
              <a:rPr lang="en-GB" baseline="0" dirty="0"/>
              <a:t>; so everything has really been </a:t>
            </a:r>
            <a:r>
              <a:rPr lang="en-GB" b="1" baseline="0" dirty="0"/>
              <a:t>upside down</a:t>
            </a:r>
            <a:r>
              <a:rPr lang="en-GB" baseline="0" dirty="0"/>
              <a:t>. </a:t>
            </a:r>
          </a:p>
          <a:p>
            <a:endParaRPr lang="en-GB" baseline="0" dirty="0"/>
          </a:p>
          <a:p>
            <a:r>
              <a:rPr lang="en-GB" baseline="0" dirty="0"/>
              <a:t>I’ll primarily be focusing on </a:t>
            </a:r>
            <a:r>
              <a:rPr lang="en-GB" b="1" baseline="0" dirty="0"/>
              <a:t>my experience at TT Odyssey</a:t>
            </a:r>
            <a:r>
              <a:rPr lang="en-GB" baseline="0" dirty="0"/>
              <a:t>. I think it will be more applicable to the industry at large.</a:t>
            </a:r>
          </a:p>
          <a:p>
            <a:endParaRPr lang="en-GB" baseline="0" dirty="0"/>
          </a:p>
          <a:p>
            <a:r>
              <a:rPr lang="en-GB" baseline="0" dirty="0"/>
              <a:t>I’m often told by my colleagues and directors that my path career unusual. And it is.</a:t>
            </a:r>
          </a:p>
          <a:p>
            <a:r>
              <a:rPr lang="en-GB" baseline="0" dirty="0"/>
              <a:t>Not going to University has left me without a degree; and this has been a massive cause for career anxiety for me.</a:t>
            </a:r>
          </a:p>
          <a:p>
            <a:endParaRPr lang="en-GB" baseline="0" dirty="0"/>
          </a:p>
          <a:p>
            <a:r>
              <a:rPr lang="en-GB" baseline="0" dirty="0"/>
              <a:t>Career anxiety sucks!</a:t>
            </a:r>
          </a:p>
          <a:p>
            <a:pPr marL="171450" indent="-171450">
              <a:buFontTx/>
              <a:buChar char="-"/>
            </a:pPr>
            <a:r>
              <a:rPr lang="en-GB" baseline="0" dirty="0"/>
              <a:t>It’s feeling like you always have to prove yourself.</a:t>
            </a:r>
          </a:p>
          <a:p>
            <a:pPr marL="171450" indent="-171450">
              <a:buFontTx/>
              <a:buChar char="-"/>
            </a:pPr>
            <a:r>
              <a:rPr lang="en-GB" baseline="0" dirty="0"/>
              <a:t>It’s feeling like you’re an imposter (and you don’t belong in your team).</a:t>
            </a:r>
          </a:p>
          <a:p>
            <a:pPr marL="171450" indent="-171450">
              <a:buFontTx/>
              <a:buChar char="-"/>
            </a:pPr>
            <a:r>
              <a:rPr lang="en-GB" baseline="0" dirty="0"/>
              <a:t>It’s not knowing where you are going.</a:t>
            </a:r>
          </a:p>
          <a:p>
            <a:pPr marL="0" indent="0">
              <a:buFontTx/>
              <a:buNone/>
            </a:pPr>
            <a:r>
              <a:rPr lang="en-GB" baseline="0" dirty="0"/>
              <a:t>But career anxiety is normal.</a:t>
            </a:r>
          </a:p>
          <a:p>
            <a:pPr marL="0" indent="0">
              <a:buFontTx/>
              <a:buNone/>
            </a:pPr>
            <a:endParaRPr lang="en-GB" baseline="0" dirty="0"/>
          </a:p>
          <a:p>
            <a:pPr marL="0" indent="0">
              <a:buFontTx/>
              <a:buNone/>
            </a:pPr>
            <a:r>
              <a:rPr lang="en-GB" baseline="0" dirty="0"/>
              <a:t>It’s important to recognise the things that make us feel this way.</a:t>
            </a:r>
          </a:p>
          <a:p>
            <a:pPr marL="0" indent="0">
              <a:buFontTx/>
              <a:buNone/>
            </a:pPr>
            <a:r>
              <a:rPr lang="en-GB" baseline="0" dirty="0"/>
              <a:t>And for myself; this drives me.</a:t>
            </a:r>
          </a:p>
          <a:p>
            <a:endParaRPr lang="en-GB" dirty="0"/>
          </a:p>
        </p:txBody>
      </p:sp>
      <p:sp>
        <p:nvSpPr>
          <p:cNvPr id="4" name="Slide Number Placeholder 3"/>
          <p:cNvSpPr>
            <a:spLocks noGrp="1"/>
          </p:cNvSpPr>
          <p:nvPr>
            <p:ph type="sldNum" sz="quarter" idx="5"/>
          </p:nvPr>
        </p:nvSpPr>
        <p:spPr/>
        <p:txBody>
          <a:bodyPr/>
          <a:lstStyle/>
          <a:p>
            <a:fld id="{F4A7D0BA-0B26-4E65-8DFE-CE11DA959B03}" type="slidenum">
              <a:rPr lang="en-GB" smtClean="0"/>
              <a:t>2</a:t>
            </a:fld>
            <a:endParaRPr lang="en-GB"/>
          </a:p>
        </p:txBody>
      </p:sp>
    </p:spTree>
    <p:extLst>
      <p:ext uri="{BB962C8B-B14F-4D97-AF65-F5344CB8AC3E}">
        <p14:creationId xmlns:p14="http://schemas.microsoft.com/office/powerpoint/2010/main" val="30289029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Other times; I'm doing more </a:t>
            </a:r>
            <a:r>
              <a:rPr lang="en-GB" b="1" i="0" dirty="0"/>
              <a:t>leadership</a:t>
            </a:r>
            <a:r>
              <a:rPr lang="en-GB" i="0" dirty="0"/>
              <a:t>-orientated work.</a:t>
            </a:r>
          </a:p>
          <a:p>
            <a:endParaRPr lang="en-GB" i="0" dirty="0"/>
          </a:p>
          <a:p>
            <a:r>
              <a:rPr lang="en-GB" i="0" dirty="0"/>
              <a:t>It's a bit intimidating at first, but I really enjoy it.</a:t>
            </a:r>
          </a:p>
          <a:p>
            <a:endParaRPr lang="en-GB" i="0" dirty="0"/>
          </a:p>
          <a:p>
            <a:r>
              <a:rPr lang="en-GB" i="0" dirty="0"/>
              <a:t>There's industry </a:t>
            </a:r>
            <a:r>
              <a:rPr lang="en-GB" b="1" i="0" dirty="0"/>
              <a:t>juniors and veterans at my office who choose not to do leadership, and get on with the practical work </a:t>
            </a:r>
            <a:r>
              <a:rPr lang="en-GB" b="0" i="0" dirty="0"/>
              <a:t>instead</a:t>
            </a:r>
            <a:r>
              <a:rPr lang="en-GB" i="0" dirty="0"/>
              <a:t>; and there’s </a:t>
            </a:r>
            <a:r>
              <a:rPr lang="en-GB" b="1" i="0" dirty="0"/>
              <a:t>myself and some of my co-workers</a:t>
            </a:r>
            <a:r>
              <a:rPr lang="en-GB" i="0" dirty="0"/>
              <a:t> that like to take a </a:t>
            </a:r>
            <a:r>
              <a:rPr lang="en-GB" b="1" i="0" dirty="0"/>
              <a:t>big task </a:t>
            </a:r>
            <a:r>
              <a:rPr lang="en-GB" i="0" dirty="0"/>
              <a:t>off of </a:t>
            </a:r>
            <a:r>
              <a:rPr lang="en-GB" b="1" i="0" dirty="0"/>
              <a:t>the producers hands </a:t>
            </a:r>
            <a:r>
              <a:rPr lang="en-GB" i="0" dirty="0"/>
              <a:t>and </a:t>
            </a:r>
            <a:r>
              <a:rPr lang="en-GB" b="1" i="0" dirty="0"/>
              <a:t>delegate</a:t>
            </a:r>
            <a:r>
              <a:rPr lang="en-GB" i="0" dirty="0"/>
              <a:t> it to people.</a:t>
            </a:r>
          </a:p>
          <a:p>
            <a:endParaRPr lang="en-GB" i="0" dirty="0"/>
          </a:p>
          <a:p>
            <a:r>
              <a:rPr lang="en-GB" i="0" dirty="0"/>
              <a:t>Developers who take on these big tasks are often called </a:t>
            </a:r>
            <a:r>
              <a:rPr lang="en-GB" b="1" i="0" dirty="0"/>
              <a:t>“Feature Leads”</a:t>
            </a:r>
            <a:r>
              <a:rPr lang="en-GB" i="0" dirty="0"/>
              <a:t>. This person is expected to be the </a:t>
            </a:r>
            <a:r>
              <a:rPr lang="en-GB" b="1" i="0" dirty="0"/>
              <a:t>go-to person for that feature</a:t>
            </a:r>
            <a:r>
              <a:rPr lang="en-GB" i="0" dirty="0"/>
              <a:t>. If anyone has questions about that feature, they will direct them towards you.</a:t>
            </a:r>
          </a:p>
          <a:p>
            <a:endParaRPr lang="en-GB" i="0" dirty="0"/>
          </a:p>
          <a:p>
            <a:r>
              <a:rPr lang="en-GB" i="0" dirty="0"/>
              <a:t>I was the </a:t>
            </a:r>
            <a:r>
              <a:rPr lang="en-GB" b="1" i="0" dirty="0"/>
              <a:t>“Feature Lead” </a:t>
            </a:r>
            <a:r>
              <a:rPr lang="en-GB" i="0" dirty="0"/>
              <a:t>for </a:t>
            </a:r>
            <a:r>
              <a:rPr lang="en-GB" b="1" i="0" dirty="0"/>
              <a:t>Clans</a:t>
            </a:r>
            <a:r>
              <a:rPr lang="en-GB" i="0" dirty="0"/>
              <a:t>, </a:t>
            </a:r>
            <a:r>
              <a:rPr lang="en-GB" b="1" i="0" dirty="0"/>
              <a:t>Leaderboards</a:t>
            </a:r>
            <a:r>
              <a:rPr lang="en-GB" i="0" dirty="0"/>
              <a:t>, </a:t>
            </a:r>
            <a:r>
              <a:rPr lang="en-GB" b="1" i="0" dirty="0"/>
              <a:t>Ranked</a:t>
            </a:r>
            <a:r>
              <a:rPr lang="en-GB" i="0" dirty="0"/>
              <a:t>, and other game systems.</a:t>
            </a:r>
            <a:br>
              <a:rPr lang="en-GB" i="0" dirty="0"/>
            </a:br>
            <a:endParaRPr lang="en-GB" i="0" dirty="0"/>
          </a:p>
          <a:p>
            <a:r>
              <a:rPr lang="en-GB" i="0" dirty="0"/>
              <a:t>A feature lead is responsible for the feature they work on. It’s their job to make sure their feature meets deadlines for it’s development, testing, and release. If these deadlines aren’t being met; they need to let producers know ASAP.</a:t>
            </a:r>
          </a:p>
          <a:p>
            <a:endParaRPr lang="en-GB" i="0" dirty="0"/>
          </a:p>
          <a:p>
            <a:r>
              <a:rPr lang="en-GB" i="0" dirty="0"/>
              <a:t>Being a feature lead is a great way to get experience leading teams of programmers; and this opportunity is open to all programmers at TT Odyssey, regardless of title.</a:t>
            </a:r>
          </a:p>
          <a:p>
            <a:br>
              <a:rPr lang="en-GB" i="0" dirty="0"/>
            </a:br>
            <a:r>
              <a:rPr lang="en-GB" i="0" dirty="0"/>
              <a:t>Feature Leads often have a spare chair at their desk for visitors. They get them a lot.</a:t>
            </a:r>
          </a:p>
        </p:txBody>
      </p:sp>
      <p:sp>
        <p:nvSpPr>
          <p:cNvPr id="4" name="Slide Number Placeholder 3"/>
          <p:cNvSpPr>
            <a:spLocks noGrp="1"/>
          </p:cNvSpPr>
          <p:nvPr>
            <p:ph type="sldNum" sz="quarter" idx="5"/>
          </p:nvPr>
        </p:nvSpPr>
        <p:spPr/>
        <p:txBody>
          <a:bodyPr/>
          <a:lstStyle/>
          <a:p>
            <a:fld id="{F4A7D0BA-0B26-4E65-8DFE-CE11DA959B03}" type="slidenum">
              <a:rPr lang="en-GB" smtClean="0"/>
              <a:t>20</a:t>
            </a:fld>
            <a:endParaRPr lang="en-GB"/>
          </a:p>
        </p:txBody>
      </p:sp>
    </p:spTree>
    <p:extLst>
      <p:ext uri="{BB962C8B-B14F-4D97-AF65-F5344CB8AC3E}">
        <p14:creationId xmlns:p14="http://schemas.microsoft.com/office/powerpoint/2010/main" val="32437314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Mentoring is such an important part of studio culture. Make this something that you look for in your future jobs; whether you go into games or software.</a:t>
            </a:r>
          </a:p>
          <a:p>
            <a:endParaRPr lang="en-GB" i="0" dirty="0"/>
          </a:p>
          <a:p>
            <a:r>
              <a:rPr lang="en-GB" i="0" dirty="0"/>
              <a:t>Having </a:t>
            </a:r>
            <a:r>
              <a:rPr lang="en-GB" b="1" i="0" dirty="0"/>
              <a:t>a studio culture </a:t>
            </a:r>
            <a:r>
              <a:rPr lang="en-GB" i="0" dirty="0"/>
              <a:t>that </a:t>
            </a:r>
            <a:r>
              <a:rPr lang="en-GB" b="1" i="0" dirty="0"/>
              <a:t>incorporates mentoring</a:t>
            </a:r>
            <a:r>
              <a:rPr lang="en-GB" i="0" dirty="0"/>
              <a:t> has been great for everyone at my office.</a:t>
            </a:r>
          </a:p>
          <a:p>
            <a:endParaRPr lang="en-GB" i="0" dirty="0"/>
          </a:p>
          <a:p>
            <a:r>
              <a:rPr lang="en-GB" i="0" dirty="0"/>
              <a:t>Everyone has someone to go to, and to talk to.</a:t>
            </a:r>
          </a:p>
          <a:p>
            <a:endParaRPr lang="en-GB" i="0" dirty="0"/>
          </a:p>
          <a:p>
            <a:r>
              <a:rPr lang="en-GB" i="0" dirty="0"/>
              <a:t>Every month, </a:t>
            </a:r>
            <a:r>
              <a:rPr lang="en-GB" b="1" i="0" dirty="0"/>
              <a:t>two people</a:t>
            </a:r>
            <a:r>
              <a:rPr lang="en-GB" i="0" dirty="0"/>
              <a:t> </a:t>
            </a:r>
            <a:r>
              <a:rPr lang="en-GB" b="1" i="0" dirty="0"/>
              <a:t>sit down </a:t>
            </a:r>
            <a:r>
              <a:rPr lang="en-GB" i="0" dirty="0"/>
              <a:t>with their </a:t>
            </a:r>
            <a:r>
              <a:rPr lang="en-GB" b="1" i="0" dirty="0"/>
              <a:t>mentors</a:t>
            </a:r>
            <a:r>
              <a:rPr lang="en-GB" i="0" dirty="0"/>
              <a:t> </a:t>
            </a:r>
            <a:r>
              <a:rPr lang="en-GB" b="1" i="0" dirty="0"/>
              <a:t>for a couple of hours</a:t>
            </a:r>
            <a:r>
              <a:rPr lang="en-GB" i="0" dirty="0"/>
              <a:t> and you can just have a pretty </a:t>
            </a:r>
            <a:r>
              <a:rPr lang="en-GB" b="1" i="0" dirty="0"/>
              <a:t>chilled conversation</a:t>
            </a:r>
            <a:r>
              <a:rPr lang="en-GB" i="0" dirty="0"/>
              <a:t>. They could be about the weather; what you where up to at the weekend; stuff that you encountered at work; it doesn’t matter.</a:t>
            </a:r>
          </a:p>
          <a:p>
            <a:endParaRPr lang="en-GB" i="0" dirty="0"/>
          </a:p>
          <a:p>
            <a:r>
              <a:rPr lang="en-GB" i="0" dirty="0"/>
              <a:t>Mentors are also a great person to go to when it comes to </a:t>
            </a:r>
            <a:r>
              <a:rPr lang="en-GB" b="1" i="0" dirty="0"/>
              <a:t>career goals.</a:t>
            </a:r>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21</a:t>
            </a:fld>
            <a:endParaRPr lang="en-GB"/>
          </a:p>
        </p:txBody>
      </p:sp>
    </p:spTree>
    <p:extLst>
      <p:ext uri="{BB962C8B-B14F-4D97-AF65-F5344CB8AC3E}">
        <p14:creationId xmlns:p14="http://schemas.microsoft.com/office/powerpoint/2010/main" val="3859274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I enjoy this part! </a:t>
            </a:r>
            <a:r>
              <a:rPr lang="en-GB" b="0" i="0" dirty="0"/>
              <a:t>The</a:t>
            </a:r>
            <a:r>
              <a:rPr lang="en-GB" b="1" i="0" dirty="0"/>
              <a:t> planning and theory</a:t>
            </a:r>
            <a:r>
              <a:rPr lang="en-GB" i="0" dirty="0"/>
              <a:t>!</a:t>
            </a:r>
          </a:p>
          <a:p>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t>At my office, a feature lead will take the </a:t>
            </a:r>
            <a:r>
              <a:rPr lang="en-GB" b="1" i="0" dirty="0"/>
              <a:t>Design Spec</a:t>
            </a:r>
            <a:r>
              <a:rPr lang="en-GB" b="0" i="0" dirty="0"/>
              <a:t>,</a:t>
            </a:r>
            <a:r>
              <a:rPr lang="en-GB" b="1" i="0" dirty="0"/>
              <a:t> </a:t>
            </a:r>
            <a:r>
              <a:rPr lang="en-GB" i="0" dirty="0"/>
              <a:t>sit down with the feature team (that’s the team the feature lead runs) and we present our plans to each other.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t>I enjoy this part because </a:t>
            </a:r>
            <a:r>
              <a:rPr lang="en-GB" b="1" i="0" dirty="0"/>
              <a:t>when it’s done right, it really shows. </a:t>
            </a:r>
            <a:r>
              <a:rPr lang="en-GB" i="0" dirty="0"/>
              <a:t>When it’s done wrong, it can have devastating effects on the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t>Design will ask for stuff. </a:t>
            </a:r>
            <a:r>
              <a:rPr lang="en-GB" i="0" dirty="0"/>
              <a:t>And </a:t>
            </a:r>
            <a:r>
              <a:rPr lang="en-GB" b="1" i="0" dirty="0"/>
              <a:t>if</a:t>
            </a:r>
            <a:r>
              <a:rPr lang="en-GB" i="0" dirty="0"/>
              <a:t> you do that stuff </a:t>
            </a:r>
            <a:r>
              <a:rPr lang="en-GB" b="1" i="0" dirty="0"/>
              <a:t>without</a:t>
            </a:r>
            <a:r>
              <a:rPr lang="en-GB" i="0" dirty="0"/>
              <a:t> </a:t>
            </a:r>
            <a:r>
              <a:rPr lang="en-GB" b="1" i="0" dirty="0"/>
              <a:t>understanding</a:t>
            </a:r>
            <a:r>
              <a:rPr lang="en-GB" i="0" dirty="0"/>
              <a:t> </a:t>
            </a:r>
            <a:r>
              <a:rPr lang="en-GB" b="1" i="0" dirty="0"/>
              <a:t>why</a:t>
            </a:r>
            <a:r>
              <a:rPr lang="en-GB" b="0" i="0" dirty="0"/>
              <a:t> you are doing that stuff; you </a:t>
            </a:r>
            <a:r>
              <a:rPr lang="en-GB" b="1" i="0" dirty="0"/>
              <a:t>might</a:t>
            </a:r>
            <a:r>
              <a:rPr lang="en-GB" b="0" i="0" dirty="0"/>
              <a:t> </a:t>
            </a:r>
            <a:r>
              <a:rPr lang="en-GB" b="1" i="0" dirty="0"/>
              <a:t>miss something </a:t>
            </a:r>
            <a:r>
              <a:rPr lang="en-GB" b="0" i="0" dirty="0"/>
              <a:t>fundamental.</a:t>
            </a:r>
          </a:p>
          <a:p>
            <a:endParaRPr lang="en-GB" i="0" dirty="0"/>
          </a:p>
          <a:p>
            <a:r>
              <a:rPr lang="en-GB" i="0" dirty="0"/>
              <a:t>We have a process called </a:t>
            </a:r>
            <a:r>
              <a:rPr lang="en-GB" b="1" i="0" dirty="0"/>
              <a:t>“Iterating on Design”</a:t>
            </a:r>
            <a:r>
              <a:rPr lang="en-GB" i="0" dirty="0"/>
              <a:t>. This can involve </a:t>
            </a:r>
            <a:r>
              <a:rPr lang="en-GB" b="1" i="0" dirty="0"/>
              <a:t>breaking the design spec </a:t>
            </a:r>
            <a:r>
              <a:rPr lang="en-GB" i="0" dirty="0"/>
              <a:t>into </a:t>
            </a:r>
            <a:r>
              <a:rPr lang="en-GB" b="1" i="0" dirty="0"/>
              <a:t>smaller parts</a:t>
            </a:r>
            <a:r>
              <a:rPr lang="en-GB" i="0" dirty="0"/>
              <a:t>; or completely </a:t>
            </a:r>
            <a:r>
              <a:rPr lang="en-GB" b="1" i="0" dirty="0"/>
              <a:t>change up the who design </a:t>
            </a:r>
            <a:r>
              <a:rPr lang="en-GB" i="0" dirty="0"/>
              <a:t>of the </a:t>
            </a:r>
            <a:r>
              <a:rPr lang="en-GB" b="1" i="0" dirty="0"/>
              <a:t>feature</a:t>
            </a:r>
            <a:r>
              <a:rPr lang="en-GB" i="0" dirty="0"/>
              <a:t>.</a:t>
            </a:r>
          </a:p>
          <a:p>
            <a:r>
              <a:rPr lang="en-GB" i="0" dirty="0"/>
              <a:t>This is also an opportunity for people to voice their concerns with the design and contribute towards the design.</a:t>
            </a:r>
          </a:p>
        </p:txBody>
      </p:sp>
      <p:sp>
        <p:nvSpPr>
          <p:cNvPr id="4" name="Slide Number Placeholder 3"/>
          <p:cNvSpPr>
            <a:spLocks noGrp="1"/>
          </p:cNvSpPr>
          <p:nvPr>
            <p:ph type="sldNum" sz="quarter" idx="5"/>
          </p:nvPr>
        </p:nvSpPr>
        <p:spPr/>
        <p:txBody>
          <a:bodyPr/>
          <a:lstStyle/>
          <a:p>
            <a:fld id="{F4A7D0BA-0B26-4E65-8DFE-CE11DA959B03}" type="slidenum">
              <a:rPr lang="en-GB" smtClean="0"/>
              <a:t>22</a:t>
            </a:fld>
            <a:endParaRPr lang="en-GB"/>
          </a:p>
        </p:txBody>
      </p:sp>
    </p:spTree>
    <p:extLst>
      <p:ext uri="{BB962C8B-B14F-4D97-AF65-F5344CB8AC3E}">
        <p14:creationId xmlns:p14="http://schemas.microsoft.com/office/powerpoint/2010/main" val="3878926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This is the </a:t>
            </a:r>
            <a:r>
              <a:rPr lang="en-GB" b="1" i="0" dirty="0"/>
              <a:t>“I can’t believe they are paying me to do this” </a:t>
            </a:r>
            <a:r>
              <a:rPr lang="en-GB" i="0" dirty="0"/>
              <a:t>kindof work.</a:t>
            </a:r>
          </a:p>
          <a:p>
            <a:endParaRPr lang="en-GB" i="0" dirty="0"/>
          </a:p>
          <a:p>
            <a:r>
              <a:rPr lang="en-GB" i="0" dirty="0"/>
              <a:t>Quite often we will all install the latest build onto a device and sit in our sofa area and just play the game.</a:t>
            </a:r>
          </a:p>
          <a:p>
            <a:r>
              <a:rPr lang="en-GB" i="0" dirty="0"/>
              <a:t>It’s great fun </a:t>
            </a:r>
            <a:r>
              <a:rPr lang="en-GB" b="1" i="0" dirty="0"/>
              <a:t>competing</a:t>
            </a:r>
            <a:r>
              <a:rPr lang="en-GB" i="0" dirty="0"/>
              <a:t> against </a:t>
            </a:r>
            <a:r>
              <a:rPr lang="en-GB" b="1" i="0" dirty="0"/>
              <a:t>each other.</a:t>
            </a:r>
          </a:p>
          <a:p>
            <a:endParaRPr lang="en-GB" b="1" i="0" dirty="0"/>
          </a:p>
          <a:p>
            <a:r>
              <a:rPr lang="en-GB" b="1" i="0" dirty="0"/>
              <a:t>Lots of great ideas come from this.</a:t>
            </a:r>
          </a:p>
          <a:p>
            <a:endParaRPr lang="en-GB" i="0" dirty="0"/>
          </a:p>
          <a:p>
            <a:r>
              <a:rPr lang="en-GB" i="0" dirty="0"/>
              <a:t>We will often have the design team grab their notebooks and constantly be scribbling down notes during these play sessions.</a:t>
            </a:r>
          </a:p>
          <a:p>
            <a:endParaRPr lang="en-GB" i="0" dirty="0"/>
          </a:p>
          <a:p>
            <a:r>
              <a:rPr lang="en-GB" i="0" dirty="0"/>
              <a:t>We have separate teams working on different versions of the game.</a:t>
            </a:r>
          </a:p>
          <a:p>
            <a:r>
              <a:rPr lang="en-GB" i="0" dirty="0"/>
              <a:t>Playing those versions and comparing them to the game that’s currently out in the world is really exiting.</a:t>
            </a:r>
          </a:p>
          <a:p>
            <a:endParaRPr lang="en-GB" i="0" dirty="0"/>
          </a:p>
          <a:p>
            <a:r>
              <a:rPr lang="en-GB" i="0" dirty="0"/>
              <a:t>Look out for studios that make play testing a regular part of the studio work. This is something you want to be able to get involved with as much as possible. It’s a really good sign that a studio is passionate about their product.</a:t>
            </a:r>
          </a:p>
        </p:txBody>
      </p:sp>
      <p:sp>
        <p:nvSpPr>
          <p:cNvPr id="4" name="Slide Number Placeholder 3"/>
          <p:cNvSpPr>
            <a:spLocks noGrp="1"/>
          </p:cNvSpPr>
          <p:nvPr>
            <p:ph type="sldNum" sz="quarter" idx="5"/>
          </p:nvPr>
        </p:nvSpPr>
        <p:spPr/>
        <p:txBody>
          <a:bodyPr/>
          <a:lstStyle/>
          <a:p>
            <a:fld id="{F4A7D0BA-0B26-4E65-8DFE-CE11DA959B03}" type="slidenum">
              <a:rPr lang="en-GB" smtClean="0"/>
              <a:t>23</a:t>
            </a:fld>
            <a:endParaRPr lang="en-GB"/>
          </a:p>
        </p:txBody>
      </p:sp>
    </p:spTree>
    <p:extLst>
      <p:ext uri="{BB962C8B-B14F-4D97-AF65-F5344CB8AC3E}">
        <p14:creationId xmlns:p14="http://schemas.microsoft.com/office/powerpoint/2010/main" val="40623040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LiveOps </a:t>
            </a:r>
            <a:r>
              <a:rPr lang="en-GB" b="0" i="0" dirty="0"/>
              <a:t>is a responsibility that only myself and 2 other people have at </a:t>
            </a:r>
            <a:r>
              <a:rPr lang="en-GB" b="1" i="0" dirty="0"/>
              <a:t>TT Odyssey</a:t>
            </a:r>
            <a:r>
              <a:rPr lang="en-GB" b="0" i="0" dirty="0"/>
              <a:t>. That’s the responsibility of my team, the Server Team.</a:t>
            </a:r>
            <a:endParaRPr lang="en-GB" b="1" i="0" dirty="0"/>
          </a:p>
          <a:p>
            <a:endParaRPr lang="en-GB" b="1" i="0" dirty="0"/>
          </a:p>
          <a:p>
            <a:r>
              <a:rPr lang="en-GB" b="1" i="0" dirty="0"/>
              <a:t>LiveOps</a:t>
            </a:r>
            <a:r>
              <a:rPr lang="en-GB" i="0" dirty="0"/>
              <a:t> is </a:t>
            </a:r>
            <a:r>
              <a:rPr lang="en-GB" b="1" i="0" dirty="0"/>
              <a:t>maintaining our live servers.</a:t>
            </a:r>
            <a:endParaRPr lang="en-GB" b="0" i="0" dirty="0"/>
          </a:p>
          <a:p>
            <a:br>
              <a:rPr lang="en-GB" b="1" i="0" dirty="0"/>
            </a:br>
            <a:r>
              <a:rPr lang="en-GB" i="0" dirty="0"/>
              <a:t>It’s </a:t>
            </a:r>
            <a:r>
              <a:rPr lang="en-GB" b="1" i="0" dirty="0"/>
              <a:t>checking the logs </a:t>
            </a:r>
            <a:r>
              <a:rPr lang="en-GB" i="0" dirty="0"/>
              <a:t>to make sure there’s no errors.</a:t>
            </a:r>
          </a:p>
          <a:p>
            <a:endParaRPr lang="en-GB" i="0" dirty="0"/>
          </a:p>
          <a:p>
            <a:r>
              <a:rPr lang="en-GB" i="0" dirty="0"/>
              <a:t>And it’s being one of the 3 people at the studio who can actually fix the servers if something goes wrong.</a:t>
            </a:r>
          </a:p>
          <a:p>
            <a:endParaRPr lang="en-GB" b="1" i="0" dirty="0"/>
          </a:p>
          <a:p>
            <a:r>
              <a:rPr lang="en-GB" b="0" i="0" dirty="0"/>
              <a:t>That screenshot is from our logs; from our live servers; which would occasionally encounter these periods of 500 errors.</a:t>
            </a:r>
          </a:p>
          <a:p>
            <a:endParaRPr lang="en-GB" i="0" dirty="0"/>
          </a:p>
          <a:p>
            <a:r>
              <a:rPr lang="en-GB" i="0" dirty="0"/>
              <a:t>I never solved what caused this bug. It haunts me in my dreams.</a:t>
            </a:r>
          </a:p>
          <a:p>
            <a:endParaRPr lang="en-GB" i="0" dirty="0"/>
          </a:p>
          <a:p>
            <a:r>
              <a:rPr lang="en-GB" i="0" dirty="0"/>
              <a:t>LiveOps does mean there’s a change you’re getting </a:t>
            </a:r>
            <a:r>
              <a:rPr lang="en-GB" b="1" i="0" dirty="0"/>
              <a:t>called</a:t>
            </a:r>
            <a:r>
              <a:rPr lang="en-GB" i="0" dirty="0"/>
              <a:t> at </a:t>
            </a:r>
            <a:r>
              <a:rPr lang="en-GB" b="1" i="0" dirty="0"/>
              <a:t>2am</a:t>
            </a:r>
            <a:r>
              <a:rPr lang="en-GB" i="0" dirty="0"/>
              <a:t> if an </a:t>
            </a:r>
            <a:r>
              <a:rPr lang="en-GB" b="1" i="0" dirty="0"/>
              <a:t>alarm</a:t>
            </a:r>
            <a:r>
              <a:rPr lang="en-GB" i="0" dirty="0"/>
              <a:t> is triggered. That hasn’t happened yet, though!</a:t>
            </a:r>
          </a:p>
        </p:txBody>
      </p:sp>
      <p:sp>
        <p:nvSpPr>
          <p:cNvPr id="4" name="Slide Number Placeholder 3"/>
          <p:cNvSpPr>
            <a:spLocks noGrp="1"/>
          </p:cNvSpPr>
          <p:nvPr>
            <p:ph type="sldNum" sz="quarter" idx="5"/>
          </p:nvPr>
        </p:nvSpPr>
        <p:spPr/>
        <p:txBody>
          <a:bodyPr/>
          <a:lstStyle/>
          <a:p>
            <a:fld id="{F4A7D0BA-0B26-4E65-8DFE-CE11DA959B03}" type="slidenum">
              <a:rPr lang="en-GB" smtClean="0"/>
              <a:t>24</a:t>
            </a:fld>
            <a:endParaRPr lang="en-GB"/>
          </a:p>
        </p:txBody>
      </p:sp>
    </p:spTree>
    <p:extLst>
      <p:ext uri="{BB962C8B-B14F-4D97-AF65-F5344CB8AC3E}">
        <p14:creationId xmlns:p14="http://schemas.microsoft.com/office/powerpoint/2010/main" val="5474192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When TT Odyssey was recruiting, something that I also done was </a:t>
            </a:r>
            <a:r>
              <a:rPr lang="en-GB" b="1" i="0" dirty="0"/>
              <a:t>resume screening</a:t>
            </a:r>
            <a:r>
              <a:rPr lang="en-GB" i="0" dirty="0"/>
              <a:t> and </a:t>
            </a:r>
            <a:r>
              <a:rPr lang="en-GB" b="1" i="0" dirty="0"/>
              <a:t>interviews</a:t>
            </a:r>
            <a:r>
              <a:rPr lang="en-GB" i="0" dirty="0"/>
              <a:t>.</a:t>
            </a:r>
          </a:p>
          <a:p>
            <a:endParaRPr lang="en-GB" i="0" dirty="0"/>
          </a:p>
          <a:p>
            <a:r>
              <a:rPr lang="en-GB" i="0" dirty="0"/>
              <a:t>It taught me a lot about what makes a good resume.</a:t>
            </a:r>
          </a:p>
          <a:p>
            <a:endParaRPr lang="en-GB" i="0" dirty="0"/>
          </a:p>
          <a:p>
            <a:r>
              <a:rPr lang="en-GB" i="0" dirty="0"/>
              <a:t>What we did is we sat down with a highlighter and go through it, picking out the key facts. </a:t>
            </a:r>
            <a:r>
              <a:rPr lang="en-GB" b="1" i="0" dirty="0"/>
              <a:t>University</a:t>
            </a:r>
            <a:r>
              <a:rPr lang="en-GB" i="0" dirty="0"/>
              <a:t>, </a:t>
            </a:r>
            <a:r>
              <a:rPr lang="en-GB" b="1" i="0" dirty="0"/>
              <a:t>experience</a:t>
            </a:r>
            <a:r>
              <a:rPr lang="en-GB" i="0" dirty="0"/>
              <a:t>, </a:t>
            </a:r>
            <a:r>
              <a:rPr lang="en-GB" b="1" i="0" dirty="0"/>
              <a:t>relevant</a:t>
            </a:r>
            <a:r>
              <a:rPr lang="en-GB" i="0" dirty="0"/>
              <a:t> skills, </a:t>
            </a:r>
            <a:r>
              <a:rPr lang="en-GB" i="0" dirty="0" err="1"/>
              <a:t>e.t.c</a:t>
            </a:r>
            <a:r>
              <a:rPr lang="en-GB" i="0" dirty="0"/>
              <a:t>. And then we write down some notes.</a:t>
            </a:r>
          </a:p>
          <a:p>
            <a:endParaRPr lang="en-GB" i="0" dirty="0"/>
          </a:p>
          <a:p>
            <a:r>
              <a:rPr lang="en-GB" i="0" dirty="0"/>
              <a:t>We then </a:t>
            </a:r>
            <a:r>
              <a:rPr lang="en-GB" b="1" i="0" dirty="0"/>
              <a:t>presented</a:t>
            </a:r>
            <a:r>
              <a:rPr lang="en-GB" i="0" dirty="0"/>
              <a:t> the </a:t>
            </a:r>
            <a:r>
              <a:rPr lang="en-GB" b="1" i="0" dirty="0"/>
              <a:t>resume</a:t>
            </a:r>
            <a:r>
              <a:rPr lang="en-GB" i="0" dirty="0"/>
              <a:t> </a:t>
            </a:r>
            <a:r>
              <a:rPr lang="en-GB" b="1" i="0" dirty="0"/>
              <a:t>we had been reading </a:t>
            </a:r>
            <a:r>
              <a:rPr lang="en-GB" i="0" dirty="0"/>
              <a:t>to the </a:t>
            </a:r>
            <a:r>
              <a:rPr lang="en-GB" b="1" i="0" dirty="0"/>
              <a:t>rest of the team</a:t>
            </a:r>
            <a:r>
              <a:rPr lang="en-GB" i="0" dirty="0"/>
              <a:t> in the </a:t>
            </a:r>
            <a:r>
              <a:rPr lang="en-GB" b="1" i="0" dirty="0"/>
              <a:t>meeting</a:t>
            </a:r>
            <a:r>
              <a:rPr lang="en-GB" i="0" dirty="0"/>
              <a:t> </a:t>
            </a:r>
            <a:r>
              <a:rPr lang="en-GB" b="1" i="0" dirty="0"/>
              <a:t>room</a:t>
            </a:r>
            <a:r>
              <a:rPr lang="en-GB" i="0" dirty="0"/>
              <a:t>.</a:t>
            </a:r>
          </a:p>
          <a:p>
            <a:endParaRPr lang="en-GB" i="0" dirty="0"/>
          </a:p>
          <a:p>
            <a:r>
              <a:rPr lang="en-GB" i="0" dirty="0"/>
              <a:t>Given that…</a:t>
            </a:r>
          </a:p>
        </p:txBody>
      </p:sp>
      <p:sp>
        <p:nvSpPr>
          <p:cNvPr id="4" name="Slide Number Placeholder 3"/>
          <p:cNvSpPr>
            <a:spLocks noGrp="1"/>
          </p:cNvSpPr>
          <p:nvPr>
            <p:ph type="sldNum" sz="quarter" idx="5"/>
          </p:nvPr>
        </p:nvSpPr>
        <p:spPr/>
        <p:txBody>
          <a:bodyPr/>
          <a:lstStyle/>
          <a:p>
            <a:fld id="{F4A7D0BA-0B26-4E65-8DFE-CE11DA959B03}" type="slidenum">
              <a:rPr lang="en-GB" smtClean="0"/>
              <a:t>25</a:t>
            </a:fld>
            <a:endParaRPr lang="en-GB"/>
          </a:p>
        </p:txBody>
      </p:sp>
    </p:spTree>
    <p:extLst>
      <p:ext uri="{BB962C8B-B14F-4D97-AF65-F5344CB8AC3E}">
        <p14:creationId xmlns:p14="http://schemas.microsoft.com/office/powerpoint/2010/main" val="3723011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I have seen a </a:t>
            </a:r>
            <a:r>
              <a:rPr lang="en-GB" b="1" i="0" dirty="0"/>
              <a:t>lot</a:t>
            </a:r>
            <a:r>
              <a:rPr lang="en-GB" i="0" dirty="0"/>
              <a:t> of resumes now. </a:t>
            </a:r>
          </a:p>
          <a:p>
            <a:r>
              <a:rPr lang="en-GB" i="0" dirty="0"/>
              <a:t>I’ve highlighted </a:t>
            </a:r>
            <a:r>
              <a:rPr lang="en-GB" b="1" i="0" dirty="0"/>
              <a:t>a lot </a:t>
            </a:r>
            <a:r>
              <a:rPr lang="en-GB" i="0" dirty="0"/>
              <a:t>of the </a:t>
            </a:r>
            <a:r>
              <a:rPr lang="en-GB" b="1" i="0" dirty="0"/>
              <a:t>same words.</a:t>
            </a:r>
          </a:p>
          <a:p>
            <a:endParaRPr lang="en-GB" i="0" dirty="0"/>
          </a:p>
          <a:p>
            <a:r>
              <a:rPr lang="en-GB" i="0" dirty="0"/>
              <a:t>From my experience, something like is pretty helpful. This is what my cover-letter now looks like. It’s </a:t>
            </a:r>
            <a:r>
              <a:rPr lang="en-GB" b="1" i="0" dirty="0"/>
              <a:t>everything</a:t>
            </a:r>
            <a:r>
              <a:rPr lang="en-GB" i="0" dirty="0"/>
              <a:t> that I would </a:t>
            </a:r>
            <a:r>
              <a:rPr lang="en-GB" b="1" i="0" dirty="0"/>
              <a:t>sit down and highlight right on the front</a:t>
            </a:r>
            <a:r>
              <a:rPr lang="en-GB" i="0" dirty="0"/>
              <a:t>. </a:t>
            </a:r>
          </a:p>
          <a:p>
            <a:endParaRPr lang="en-GB" i="0" dirty="0"/>
          </a:p>
          <a:p>
            <a:r>
              <a:rPr lang="en-GB" i="0" dirty="0"/>
              <a:t>Since it’s my cover letter, I can also </a:t>
            </a:r>
            <a:r>
              <a:rPr lang="en-GB" b="1" i="0" dirty="0"/>
              <a:t>tailor some of the key points </a:t>
            </a:r>
            <a:r>
              <a:rPr lang="en-GB" i="0" dirty="0"/>
              <a:t>to the job from the job posting.</a:t>
            </a:r>
          </a:p>
          <a:p>
            <a:endParaRPr lang="en-GB" i="0" dirty="0"/>
          </a:p>
          <a:p>
            <a:r>
              <a:rPr lang="en-GB" i="0" dirty="0"/>
              <a:t>And I know there’s no </a:t>
            </a:r>
            <a:r>
              <a:rPr lang="en-GB" b="1" i="0" dirty="0"/>
              <a:t>risk of someone missing something </a:t>
            </a:r>
            <a:r>
              <a:rPr lang="en-GB" i="0" dirty="0"/>
              <a:t>when they go through with a highlighter.</a:t>
            </a:r>
          </a:p>
          <a:p>
            <a:endParaRPr lang="en-GB" i="0" dirty="0"/>
          </a:p>
          <a:p>
            <a:r>
              <a:rPr lang="en-GB" i="0" dirty="0"/>
              <a:t>Every time I’ve handed in this CV; I’ve got a response; but this is still very-much work in-progress stuff for me. </a:t>
            </a:r>
          </a:p>
          <a:p>
            <a:endParaRPr lang="en-GB" i="0" dirty="0"/>
          </a:p>
          <a:p>
            <a:r>
              <a:rPr lang="en-GB" i="0" dirty="0"/>
              <a:t>My biggest piece of advice when it comes to CVs:</a:t>
            </a:r>
            <a:br>
              <a:rPr lang="en-GB" i="0" dirty="0"/>
            </a:br>
            <a:br>
              <a:rPr lang="en-GB" i="0" dirty="0"/>
            </a:br>
            <a:r>
              <a:rPr lang="en-GB" b="1" i="0" dirty="0"/>
              <a:t>DON’T RATE YOUR SKILLS. </a:t>
            </a:r>
            <a:r>
              <a:rPr lang="en-GB" i="0" dirty="0"/>
              <a:t>Don’t do fancy bars where you rate your skills our of 10. I can talk in detail more about why; but I think instead I’ll just share what happened to a poor candidate who did.</a:t>
            </a:r>
            <a:br>
              <a:rPr lang="en-GB" i="0" dirty="0"/>
            </a:br>
            <a:br>
              <a:rPr lang="en-GB" i="0" dirty="0"/>
            </a:br>
            <a:r>
              <a:rPr lang="en-GB" i="0" dirty="0"/>
              <a:t>I was interviewing applicants for a </a:t>
            </a:r>
            <a:r>
              <a:rPr lang="en-GB" b="1" i="0" dirty="0"/>
              <a:t>Grads in Games award</a:t>
            </a:r>
            <a:r>
              <a:rPr lang="en-GB" i="0" dirty="0"/>
              <a:t> and one applicant rated their skills. Upon entering the interview room; the former Apple Tech Director sitting next to me </a:t>
            </a:r>
            <a:r>
              <a:rPr lang="en-GB" b="1" i="0" dirty="0"/>
              <a:t>tore</a:t>
            </a:r>
            <a:r>
              <a:rPr lang="en-GB" i="0" dirty="0"/>
              <a:t> their CV up in-front of them (and proceeded to bluntly ask “Why should I hire you?”.)</a:t>
            </a:r>
          </a:p>
          <a:p>
            <a:endParaRPr lang="en-GB" i="0" dirty="0"/>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26</a:t>
            </a:fld>
            <a:endParaRPr lang="en-GB"/>
          </a:p>
        </p:txBody>
      </p:sp>
    </p:spTree>
    <p:extLst>
      <p:ext uri="{BB962C8B-B14F-4D97-AF65-F5344CB8AC3E}">
        <p14:creationId xmlns:p14="http://schemas.microsoft.com/office/powerpoint/2010/main" val="38095755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hope you have learnt </a:t>
            </a:r>
            <a:r>
              <a:rPr lang="en-GB" b="1" dirty="0"/>
              <a:t>more</a:t>
            </a:r>
            <a:r>
              <a:rPr lang="en-GB" dirty="0"/>
              <a:t> about what it means to be in </a:t>
            </a:r>
            <a:r>
              <a:rPr lang="en-GB" b="1" dirty="0"/>
              <a:t>Games Development</a:t>
            </a:r>
            <a:r>
              <a:rPr lang="en-GB" b="0" dirty="0"/>
              <a:t>.</a:t>
            </a:r>
          </a:p>
          <a:p>
            <a:endParaRPr lang="en-GB" b="0" dirty="0"/>
          </a:p>
          <a:p>
            <a:r>
              <a:rPr lang="en-GB" b="0" dirty="0"/>
              <a:t>There is so much more to </a:t>
            </a:r>
            <a:r>
              <a:rPr lang="en-GB" b="1" dirty="0"/>
              <a:t>Games Development </a:t>
            </a:r>
            <a:r>
              <a:rPr lang="en-GB" b="0" dirty="0"/>
              <a:t>(and </a:t>
            </a:r>
            <a:r>
              <a:rPr lang="en-GB" b="1" dirty="0"/>
              <a:t>Software Engineering </a:t>
            </a:r>
            <a:r>
              <a:rPr lang="en-GB" b="0" dirty="0"/>
              <a:t>as a whole) than just the programming.</a:t>
            </a:r>
          </a:p>
          <a:p>
            <a:endParaRPr lang="en-GB" b="0" dirty="0"/>
          </a:p>
          <a:p>
            <a:r>
              <a:rPr lang="en-GB" b="0" dirty="0"/>
              <a:t>And I hope you explore potential careers with the industry in the future.</a:t>
            </a:r>
          </a:p>
          <a:p>
            <a:endParaRPr lang="en-GB" b="0" dirty="0"/>
          </a:p>
          <a:p>
            <a:r>
              <a:rPr lang="en-GB" b="0" dirty="0"/>
              <a:t>It’s not all grind and crunch. If you want advice on how to avoid studios who do use crunch, hit me up on </a:t>
            </a:r>
            <a:r>
              <a:rPr lang="en-GB" b="1" dirty="0"/>
              <a:t>Twitter</a:t>
            </a:r>
            <a:r>
              <a:rPr lang="en-GB" b="0" dirty="0"/>
              <a:t>. I could do a whole talk on that.</a:t>
            </a:r>
          </a:p>
          <a:p>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Feel free to hit me up on </a:t>
            </a:r>
            <a:r>
              <a:rPr lang="en-GB" b="1" dirty="0"/>
              <a:t>Twitter</a:t>
            </a:r>
            <a:r>
              <a:rPr lang="en-GB" dirty="0"/>
              <a:t> if you want to a </a:t>
            </a:r>
            <a:r>
              <a:rPr lang="en-GB" b="1" dirty="0"/>
              <a:t>CV reviewed</a:t>
            </a:r>
            <a:r>
              <a:rPr lang="en-GB" dirty="0"/>
              <a:t>. I may be able to show you what it’s like for a recruiter to review your CV. Don’t worry; I won’t tear it up in front of you. Even if you rated your skills.</a:t>
            </a:r>
          </a:p>
          <a:p>
            <a:endParaRPr lang="en-GB" dirty="0"/>
          </a:p>
        </p:txBody>
      </p:sp>
      <p:sp>
        <p:nvSpPr>
          <p:cNvPr id="4" name="Slide Number Placeholder 3"/>
          <p:cNvSpPr>
            <a:spLocks noGrp="1"/>
          </p:cNvSpPr>
          <p:nvPr>
            <p:ph type="sldNum" sz="quarter" idx="5"/>
          </p:nvPr>
        </p:nvSpPr>
        <p:spPr/>
        <p:txBody>
          <a:bodyPr/>
          <a:lstStyle/>
          <a:p>
            <a:fld id="{F4A7D0BA-0B26-4E65-8DFE-CE11DA959B03}" type="slidenum">
              <a:rPr lang="en-GB" smtClean="0"/>
              <a:t>27</a:t>
            </a:fld>
            <a:endParaRPr lang="en-GB"/>
          </a:p>
        </p:txBody>
      </p:sp>
    </p:spTree>
    <p:extLst>
      <p:ext uri="{BB962C8B-B14F-4D97-AF65-F5344CB8AC3E}">
        <p14:creationId xmlns:p14="http://schemas.microsoft.com/office/powerpoint/2010/main" val="25245361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Unfortunately, I don’t know any inside details from ‘Star Citizen’.</a:t>
            </a:r>
            <a:br>
              <a:rPr lang="en-GB" dirty="0"/>
            </a:br>
            <a:endParaRPr lang="en-GB" dirty="0"/>
          </a:p>
          <a:p>
            <a:r>
              <a:rPr lang="en-GB" dirty="0"/>
              <a:t>If you follow the Reddit, you know more than me.</a:t>
            </a:r>
          </a:p>
          <a:p>
            <a:endParaRPr lang="en-GB" dirty="0"/>
          </a:p>
          <a:p>
            <a:r>
              <a:rPr lang="en-GB" dirty="0"/>
              <a:t>I find out about new planets being released by Googles News </a:t>
            </a:r>
          </a:p>
        </p:txBody>
      </p:sp>
      <p:sp>
        <p:nvSpPr>
          <p:cNvPr id="4" name="Slide Number Placeholder 3"/>
          <p:cNvSpPr>
            <a:spLocks noGrp="1"/>
          </p:cNvSpPr>
          <p:nvPr>
            <p:ph type="sldNum" sz="quarter" idx="5"/>
          </p:nvPr>
        </p:nvSpPr>
        <p:spPr/>
        <p:txBody>
          <a:bodyPr/>
          <a:lstStyle/>
          <a:p>
            <a:fld id="{F4A7D0BA-0B26-4E65-8DFE-CE11DA959B03}" type="slidenum">
              <a:rPr lang="en-GB" smtClean="0"/>
              <a:t>28</a:t>
            </a:fld>
            <a:endParaRPr lang="en-GB"/>
          </a:p>
        </p:txBody>
      </p:sp>
    </p:spTree>
    <p:extLst>
      <p:ext uri="{BB962C8B-B14F-4D97-AF65-F5344CB8AC3E}">
        <p14:creationId xmlns:p14="http://schemas.microsoft.com/office/powerpoint/2010/main" val="1644248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did I work on?</a:t>
            </a:r>
          </a:p>
        </p:txBody>
      </p:sp>
      <p:sp>
        <p:nvSpPr>
          <p:cNvPr id="4" name="Slide Number Placeholder 3"/>
          <p:cNvSpPr>
            <a:spLocks noGrp="1"/>
          </p:cNvSpPr>
          <p:nvPr>
            <p:ph type="sldNum" sz="quarter" idx="5"/>
          </p:nvPr>
        </p:nvSpPr>
        <p:spPr/>
        <p:txBody>
          <a:bodyPr/>
          <a:lstStyle/>
          <a:p>
            <a:fld id="{F4A7D0BA-0B26-4E65-8DFE-CE11DA959B03}" type="slidenum">
              <a:rPr lang="en-GB" smtClean="0"/>
              <a:t>3</a:t>
            </a:fld>
            <a:endParaRPr lang="en-GB"/>
          </a:p>
        </p:txBody>
      </p:sp>
    </p:spTree>
    <p:extLst>
      <p:ext uri="{BB962C8B-B14F-4D97-AF65-F5344CB8AC3E}">
        <p14:creationId xmlns:p14="http://schemas.microsoft.com/office/powerpoint/2010/main" val="3427746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This game. </a:t>
            </a:r>
            <a:r>
              <a:rPr lang="en-GB" dirty="0"/>
              <a:t>It’s called </a:t>
            </a:r>
            <a:r>
              <a:rPr lang="en-GB" b="1" dirty="0"/>
              <a:t>“LEGO Star Wars Battles</a:t>
            </a:r>
            <a:r>
              <a:rPr lang="en-GB" dirty="0"/>
              <a:t>”. </a:t>
            </a:r>
          </a:p>
          <a:p>
            <a:endParaRPr lang="en-GB" dirty="0"/>
          </a:p>
          <a:p>
            <a:r>
              <a:rPr lang="en-GB" dirty="0"/>
              <a:t>It’s </a:t>
            </a:r>
            <a:r>
              <a:rPr lang="en-GB" b="1" dirty="0"/>
              <a:t>Clash Royale</a:t>
            </a:r>
            <a:r>
              <a:rPr lang="en-GB" dirty="0"/>
              <a:t> with </a:t>
            </a:r>
            <a:r>
              <a:rPr lang="en-GB" b="1" dirty="0"/>
              <a:t>LEGO Star Wars Characters</a:t>
            </a:r>
            <a:r>
              <a:rPr lang="en-GB" dirty="0"/>
              <a:t>.</a:t>
            </a:r>
          </a:p>
        </p:txBody>
      </p:sp>
      <p:sp>
        <p:nvSpPr>
          <p:cNvPr id="4" name="Slide Number Placeholder 3"/>
          <p:cNvSpPr>
            <a:spLocks noGrp="1"/>
          </p:cNvSpPr>
          <p:nvPr>
            <p:ph type="sldNum" sz="quarter" idx="5"/>
          </p:nvPr>
        </p:nvSpPr>
        <p:spPr/>
        <p:txBody>
          <a:bodyPr/>
          <a:lstStyle/>
          <a:p>
            <a:fld id="{F4A7D0BA-0B26-4E65-8DFE-CE11DA959B03}" type="slidenum">
              <a:rPr lang="en-GB" smtClean="0"/>
              <a:t>4</a:t>
            </a:fld>
            <a:endParaRPr lang="en-GB"/>
          </a:p>
        </p:txBody>
      </p:sp>
    </p:spTree>
    <p:extLst>
      <p:ext uri="{BB962C8B-B14F-4D97-AF65-F5344CB8AC3E}">
        <p14:creationId xmlns:p14="http://schemas.microsoft.com/office/powerpoint/2010/main" val="1105762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a:t>
            </a:r>
            <a:r>
              <a:rPr lang="en-GB" b="1" dirty="0"/>
              <a:t>this</a:t>
            </a:r>
            <a:r>
              <a:rPr lang="en-GB" dirty="0"/>
              <a:t> is where I work.</a:t>
            </a:r>
            <a:br>
              <a:rPr lang="en-GB" dirty="0"/>
            </a:br>
            <a:br>
              <a:rPr lang="en-GB" dirty="0"/>
            </a:br>
            <a:r>
              <a:rPr lang="en-GB" dirty="0"/>
              <a:t>The office looks quite messy in these photos. The whole office was forced into just one half whilst we remodelled.</a:t>
            </a:r>
            <a:br>
              <a:rPr lang="en-GB" dirty="0"/>
            </a:br>
            <a:br>
              <a:rPr lang="en-GB" dirty="0"/>
            </a:br>
            <a:r>
              <a:rPr lang="en-GB" dirty="0"/>
              <a:t>This was when we had to put the </a:t>
            </a:r>
            <a:r>
              <a:rPr lang="en-GB" b="1" dirty="0"/>
              <a:t>microwave</a:t>
            </a:r>
            <a:r>
              <a:rPr lang="en-GB" dirty="0"/>
              <a:t> and </a:t>
            </a:r>
            <a:r>
              <a:rPr lang="en-GB" b="1" dirty="0"/>
              <a:t>toaster</a:t>
            </a:r>
            <a:r>
              <a:rPr lang="en-GB" dirty="0"/>
              <a:t> on </a:t>
            </a:r>
            <a:r>
              <a:rPr lang="en-GB" b="1" dirty="0"/>
              <a:t>Matts desk</a:t>
            </a:r>
            <a:r>
              <a:rPr lang="en-GB" b="0" dirty="0"/>
              <a:t>, and if we used both of them at the same time then we would loose hundreds of hours of work as every our floor looses power.</a:t>
            </a:r>
            <a:br>
              <a:rPr lang="en-GB" b="0" dirty="0"/>
            </a:br>
            <a:br>
              <a:rPr lang="en-GB" b="0" dirty="0"/>
            </a:br>
            <a:r>
              <a:rPr lang="en-GB" b="0" dirty="0"/>
              <a:t>I would also toast hot-cross buns for lunch and make everyone jealous.</a:t>
            </a:r>
            <a:br>
              <a:rPr lang="en-GB" b="0" dirty="0"/>
            </a:br>
            <a:br>
              <a:rPr lang="en-GB" b="0" dirty="0"/>
            </a:br>
            <a:r>
              <a:rPr lang="en-GB" b="0" dirty="0"/>
              <a:t>There was also a STRICT no-fish policy. Don’t be that person who microwaves fish.</a:t>
            </a:r>
            <a:br>
              <a:rPr lang="en-GB" dirty="0"/>
            </a:br>
            <a:endParaRPr lang="en-GB" b="0" dirty="0"/>
          </a:p>
        </p:txBody>
      </p:sp>
      <p:sp>
        <p:nvSpPr>
          <p:cNvPr id="4" name="Slide Number Placeholder 3"/>
          <p:cNvSpPr>
            <a:spLocks noGrp="1"/>
          </p:cNvSpPr>
          <p:nvPr>
            <p:ph type="sldNum" sz="quarter" idx="5"/>
          </p:nvPr>
        </p:nvSpPr>
        <p:spPr/>
        <p:txBody>
          <a:bodyPr/>
          <a:lstStyle/>
          <a:p>
            <a:fld id="{F4A7D0BA-0B26-4E65-8DFE-CE11DA959B03}" type="slidenum">
              <a:rPr lang="en-GB" smtClean="0"/>
              <a:t>5</a:t>
            </a:fld>
            <a:endParaRPr lang="en-GB"/>
          </a:p>
        </p:txBody>
      </p:sp>
    </p:spTree>
    <p:extLst>
      <p:ext uri="{BB962C8B-B14F-4D97-AF65-F5344CB8AC3E}">
        <p14:creationId xmlns:p14="http://schemas.microsoft.com/office/powerpoint/2010/main" val="800415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Here’s some photos after we finished our remodelling.</a:t>
            </a:r>
            <a:br>
              <a:rPr lang="en-GB" dirty="0"/>
            </a:br>
            <a:endParaRPr lang="en-GB" dirty="0"/>
          </a:p>
          <a:p>
            <a:r>
              <a:rPr lang="en-GB" dirty="0"/>
              <a:t>We got a nice kitchen, sofa area, and some </a:t>
            </a:r>
            <a:r>
              <a:rPr lang="en-GB" b="1" dirty="0"/>
              <a:t>"Interrogation Rooms”.</a:t>
            </a:r>
          </a:p>
          <a:p>
            <a:endParaRPr lang="en-GB" b="1" dirty="0"/>
          </a:p>
          <a:p>
            <a:r>
              <a:rPr lang="en-GB" b="0" dirty="0"/>
              <a:t>The perks of working with LEGO is you get a TON of free LEGO. We would hold quarterly raffles for the free LEGO sets that where sent to the office and the rest we would donate to local charities. </a:t>
            </a:r>
          </a:p>
          <a:p>
            <a:endParaRPr lang="en-GB" b="0" dirty="0"/>
          </a:p>
          <a:p>
            <a:r>
              <a:rPr lang="en-GB" b="0" dirty="0"/>
              <a:t>You can see the LEGO millennium flacon under that coffee table.</a:t>
            </a:r>
          </a:p>
        </p:txBody>
      </p:sp>
      <p:sp>
        <p:nvSpPr>
          <p:cNvPr id="4" name="Slide Number Placeholder 3"/>
          <p:cNvSpPr>
            <a:spLocks noGrp="1"/>
          </p:cNvSpPr>
          <p:nvPr>
            <p:ph type="sldNum" sz="quarter" idx="5"/>
          </p:nvPr>
        </p:nvSpPr>
        <p:spPr/>
        <p:txBody>
          <a:bodyPr/>
          <a:lstStyle/>
          <a:p>
            <a:fld id="{F4A7D0BA-0B26-4E65-8DFE-CE11DA959B03}" type="slidenum">
              <a:rPr lang="en-GB" smtClean="0"/>
              <a:t>6</a:t>
            </a:fld>
            <a:endParaRPr lang="en-GB"/>
          </a:p>
        </p:txBody>
      </p:sp>
    </p:spTree>
    <p:extLst>
      <p:ext uri="{BB962C8B-B14F-4D97-AF65-F5344CB8AC3E}">
        <p14:creationId xmlns:p14="http://schemas.microsoft.com/office/powerpoint/2010/main" val="1998972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People are often curious about what my day looks like.</a:t>
            </a:r>
          </a:p>
          <a:p>
            <a:endParaRPr lang="en-GB" b="1" dirty="0"/>
          </a:p>
          <a:p>
            <a:r>
              <a:rPr lang="en-GB" b="1" dirty="0"/>
              <a:t>I get a lot of questions about this.</a:t>
            </a:r>
          </a:p>
          <a:p>
            <a:endParaRPr lang="en-GB" b="1" dirty="0"/>
          </a:p>
          <a:p>
            <a:r>
              <a:rPr lang="en-GB" b="0" dirty="0"/>
              <a:t>A </a:t>
            </a:r>
            <a:r>
              <a:rPr lang="en-GB" b="1" dirty="0"/>
              <a:t>lot happens </a:t>
            </a:r>
            <a:r>
              <a:rPr lang="en-GB" b="0" dirty="0"/>
              <a:t>at a </a:t>
            </a:r>
            <a:r>
              <a:rPr lang="en-GB" b="1" dirty="0"/>
              <a:t>games development studio</a:t>
            </a:r>
            <a:r>
              <a:rPr lang="en-GB" b="0" dirty="0"/>
              <a:t>, and there is a lot that </a:t>
            </a:r>
            <a:r>
              <a:rPr lang="en-GB" b="1" dirty="0"/>
              <a:t>has to be done </a:t>
            </a:r>
            <a:r>
              <a:rPr lang="en-GB" b="0" dirty="0"/>
              <a:t>before we can </a:t>
            </a:r>
            <a:r>
              <a:rPr lang="en-GB" b="1" dirty="0"/>
              <a:t>get to the work</a:t>
            </a:r>
            <a:r>
              <a:rPr lang="en-GB" b="0" dirty="0"/>
              <a:t>.</a:t>
            </a:r>
            <a:endParaRPr lang="en-GB" b="1" dirty="0"/>
          </a:p>
        </p:txBody>
      </p:sp>
      <p:sp>
        <p:nvSpPr>
          <p:cNvPr id="4" name="Slide Number Placeholder 3"/>
          <p:cNvSpPr>
            <a:spLocks noGrp="1"/>
          </p:cNvSpPr>
          <p:nvPr>
            <p:ph type="sldNum" sz="quarter" idx="5"/>
          </p:nvPr>
        </p:nvSpPr>
        <p:spPr/>
        <p:txBody>
          <a:bodyPr/>
          <a:lstStyle/>
          <a:p>
            <a:fld id="{F4A7D0BA-0B26-4E65-8DFE-CE11DA959B03}" type="slidenum">
              <a:rPr lang="en-GB" smtClean="0"/>
              <a:t>7</a:t>
            </a:fld>
            <a:endParaRPr lang="en-GB"/>
          </a:p>
        </p:txBody>
      </p:sp>
    </p:spTree>
    <p:extLst>
      <p:ext uri="{BB962C8B-B14F-4D97-AF65-F5344CB8AC3E}">
        <p14:creationId xmlns:p14="http://schemas.microsoft.com/office/powerpoint/2010/main" val="3916955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One of the things we need to do as apart of our work is Pointing Meetings.</a:t>
            </a:r>
          </a:p>
          <a:p>
            <a:endParaRPr lang="en-GB" i="0" dirty="0"/>
          </a:p>
          <a:p>
            <a:r>
              <a:rPr lang="en-GB" i="0" dirty="0"/>
              <a:t>These happen about once a month.</a:t>
            </a:r>
          </a:p>
          <a:p>
            <a:endParaRPr lang="en-GB" i="0" dirty="0"/>
          </a:p>
          <a:p>
            <a:r>
              <a:rPr lang="en-GB" i="0" dirty="0"/>
              <a:t>All of development </a:t>
            </a:r>
            <a:r>
              <a:rPr lang="en-GB" b="1" i="0" dirty="0"/>
              <a:t>teams</a:t>
            </a:r>
            <a:r>
              <a:rPr lang="en-GB" i="0" dirty="0"/>
              <a:t>, the </a:t>
            </a:r>
            <a:r>
              <a:rPr lang="en-GB" b="1" i="0" dirty="0"/>
              <a:t>gameplay</a:t>
            </a:r>
            <a:r>
              <a:rPr lang="en-GB" i="0" dirty="0"/>
              <a:t> </a:t>
            </a:r>
            <a:r>
              <a:rPr lang="en-GB" b="1" i="0" dirty="0"/>
              <a:t>programmers</a:t>
            </a:r>
            <a:r>
              <a:rPr lang="en-GB" i="0" dirty="0"/>
              <a:t>, the </a:t>
            </a:r>
            <a:r>
              <a:rPr lang="en-GB" b="1" i="0" dirty="0"/>
              <a:t>3D Artists</a:t>
            </a:r>
            <a:r>
              <a:rPr lang="en-GB" i="0" dirty="0"/>
              <a:t>, the </a:t>
            </a:r>
            <a:r>
              <a:rPr lang="en-GB" b="1" i="0" dirty="0"/>
              <a:t>UI artists</a:t>
            </a:r>
            <a:r>
              <a:rPr lang="en-GB" i="0" dirty="0"/>
              <a:t>, the </a:t>
            </a:r>
            <a:r>
              <a:rPr lang="en-GB" b="1" i="0" dirty="0"/>
              <a:t>Animators</a:t>
            </a:r>
            <a:r>
              <a:rPr lang="en-GB" i="0" dirty="0"/>
              <a:t>… </a:t>
            </a:r>
            <a:r>
              <a:rPr lang="en-GB" b="0" i="0" dirty="0"/>
              <a:t>Get together in a </a:t>
            </a:r>
            <a:r>
              <a:rPr lang="en-GB" b="0" i="1" dirty="0"/>
              <a:t>‘pointing meeting’</a:t>
            </a:r>
            <a:r>
              <a:rPr lang="en-GB" b="0" i="0" dirty="0"/>
              <a:t>.</a:t>
            </a:r>
          </a:p>
          <a:p>
            <a:endParaRPr lang="en-GB" b="0" i="0" dirty="0"/>
          </a:p>
          <a:p>
            <a:r>
              <a:rPr lang="en-GB" b="0" i="0" dirty="0"/>
              <a:t>We then go through a list of futures that our design department want to get us working on in the game. We make sure every item requested by the designers has a point estimate by it by the appropriate teams.</a:t>
            </a:r>
          </a:p>
          <a:p>
            <a:endParaRPr lang="en-GB" b="0" i="0" dirty="0"/>
          </a:p>
          <a:p>
            <a:r>
              <a:rPr lang="en-GB" b="0" i="0" dirty="0"/>
              <a:t>The point estimates are made using a number series that looks like the numbers at the bottom of the slide. Half, 1, 2, 3, 5, 8, 13, 20, 40, etc.. The idea is that we should never have to be more specific that those numbers because we will always have a certain amount of uncertainty when it comes to long term planning and commitments.</a:t>
            </a:r>
          </a:p>
          <a:p>
            <a:endParaRPr lang="en-GB" b="0" i="0" dirty="0"/>
          </a:p>
          <a:p>
            <a:r>
              <a:rPr lang="en-GB" b="1" i="0" dirty="0"/>
              <a:t>If we disagree </a:t>
            </a:r>
            <a:r>
              <a:rPr lang="en-GB" b="0" i="0" dirty="0"/>
              <a:t>on</a:t>
            </a:r>
            <a:r>
              <a:rPr lang="en-GB" b="1" i="0" dirty="0"/>
              <a:t> </a:t>
            </a:r>
            <a:r>
              <a:rPr lang="en-GB" b="0" i="0" dirty="0"/>
              <a:t>the estimates; this is a chance for us to discuss. </a:t>
            </a:r>
            <a:br>
              <a:rPr lang="en-GB" b="0" i="0" dirty="0"/>
            </a:br>
            <a:br>
              <a:rPr lang="en-GB" b="0" i="0" dirty="0"/>
            </a:br>
            <a:r>
              <a:rPr lang="en-GB" b="0" i="0" dirty="0"/>
              <a:t>How about we give it a go now? </a:t>
            </a:r>
          </a:p>
          <a:p>
            <a:endParaRPr lang="en-GB" b="0" i="0" dirty="0"/>
          </a:p>
          <a:p>
            <a:r>
              <a:rPr lang="en-GB" b="0" i="0" dirty="0"/>
              <a:t>I’ve tried to come up with some example problems which overlap with </a:t>
            </a:r>
            <a:r>
              <a:rPr lang="en-GB" b="1" i="0" dirty="0"/>
              <a:t>Computer Science </a:t>
            </a:r>
            <a:r>
              <a:rPr lang="en-GB" b="0" i="0" dirty="0"/>
              <a:t>and Games Development a lot. I have absolutely no idea what sort of skill levels you are all operating at; sorry if I start to overwhelm anyone.</a:t>
            </a:r>
          </a:p>
          <a:p>
            <a:endParaRPr lang="en-GB" b="0" i="0" dirty="0"/>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8</a:t>
            </a:fld>
            <a:endParaRPr lang="en-GB"/>
          </a:p>
        </p:txBody>
      </p:sp>
    </p:spTree>
    <p:extLst>
      <p:ext uri="{BB962C8B-B14F-4D97-AF65-F5344CB8AC3E}">
        <p14:creationId xmlns:p14="http://schemas.microsoft.com/office/powerpoint/2010/main" val="98652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How long do you think this will take?</a:t>
            </a:r>
          </a:p>
          <a:p>
            <a:endParaRPr lang="en-GB" i="0" dirty="0"/>
          </a:p>
          <a:p>
            <a:r>
              <a:rPr lang="en-GB" i="0" dirty="0"/>
              <a:t>Maze Pathfinding. There are </a:t>
            </a:r>
            <a:r>
              <a:rPr lang="en-GB" b="1" i="0" dirty="0"/>
              <a:t>no</a:t>
            </a:r>
            <a:r>
              <a:rPr lang="en-GB" i="0" dirty="0"/>
              <a:t> wrong answers.</a:t>
            </a:r>
          </a:p>
          <a:p>
            <a:endParaRPr lang="en-GB" i="0" dirty="0"/>
          </a:p>
          <a:p>
            <a:r>
              <a:rPr lang="en-GB" i="0" dirty="0"/>
              <a:t>Hands up for half-a-day. Hands up for 1 day. Hands up for 2. And finally, 3.</a:t>
            </a:r>
          </a:p>
        </p:txBody>
      </p:sp>
      <p:sp>
        <p:nvSpPr>
          <p:cNvPr id="4" name="Slide Number Placeholder 3"/>
          <p:cNvSpPr>
            <a:spLocks noGrp="1"/>
          </p:cNvSpPr>
          <p:nvPr>
            <p:ph type="sldNum" sz="quarter" idx="5"/>
          </p:nvPr>
        </p:nvSpPr>
        <p:spPr/>
        <p:txBody>
          <a:bodyPr/>
          <a:lstStyle/>
          <a:p>
            <a:fld id="{F4A7D0BA-0B26-4E65-8DFE-CE11DA959B03}" type="slidenum">
              <a:rPr lang="en-GB" smtClean="0"/>
              <a:t>9</a:t>
            </a:fld>
            <a:endParaRPr lang="en-GB"/>
          </a:p>
        </p:txBody>
      </p:sp>
    </p:spTree>
    <p:extLst>
      <p:ext uri="{BB962C8B-B14F-4D97-AF65-F5344CB8AC3E}">
        <p14:creationId xmlns:p14="http://schemas.microsoft.com/office/powerpoint/2010/main" val="1409362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5D3E1-E258-45BA-9BD3-67B40A17DC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F1B5D37-9EB2-4005-8A81-49EC2FF7CA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1174FFD-BF64-457E-9B63-81532F578BDF}"/>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A260C0D2-0C9F-4EFE-814F-555C222CDB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375A73-5580-4D24-BEBA-C68FA10CE96C}"/>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116910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891A-F2A2-4D9E-9FC3-70247082F76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6ED1C63-E864-4499-B7E7-81036D413E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5D66805-6B98-48C4-9B5D-55CC23F5CE17}"/>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A9769D54-6E61-4AC7-9877-2EB136C2782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443457-A3DC-4F78-A2A6-8732EF2AED7F}"/>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344902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F302E2-C3F6-42EC-B593-C4BD2AF001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0FC187F-B1CB-4EC3-8C3A-4F7DCB7EA69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A27D50A-0BE1-4175-BCCB-E68997BF056C}"/>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DEAE4B3C-6078-4A75-996D-D8D2ACE722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45152E-86EB-41D6-89FD-B1E430358C3E}"/>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747900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E29DB-4E93-4AB1-8445-CD38123FFCB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BEB2A7C-F73B-48DB-996F-C7FF97F966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28A463-D813-4AD2-AFF7-43A8ABA6D8D9}"/>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890B1561-08A7-4D72-BF00-DB090C9AB1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608D5B-6236-4F01-AC08-6CDE703397C3}"/>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611788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01432-C55C-4BA8-A78B-A6CF1A1517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73B1837-D48B-471F-A9E3-CF821970F4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E65FA04-E0C8-4B47-BC67-E6419528D797}"/>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73C0420C-18F3-4B31-A326-76DE1A5ED5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8C4B3A2-D434-4827-AFBB-A9AA699E5423}"/>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859421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4ACE3-A64A-4988-94C4-5661B716C95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F537A17-96A6-4A16-ACEA-E62AD483C0E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A49D18F-54A8-416B-9C0A-3227730CED5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00759AE-5DFC-4104-8727-ECA259B983C0}"/>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6" name="Footer Placeholder 5">
            <a:extLst>
              <a:ext uri="{FF2B5EF4-FFF2-40B4-BE49-F238E27FC236}">
                <a16:creationId xmlns:a16="http://schemas.microsoft.com/office/drawing/2014/main" id="{98972649-5982-420D-B999-727B67FE40F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D3782C1-AB4E-420C-9E9F-FBA498789338}"/>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522865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F41AA-0486-4936-8F09-0C19581CAA1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9A520A-5AC0-48C1-ADCD-01289EF151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A47E75-82F6-4075-BC7D-6E82996EED9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E072BF8-B43A-4FC0-92EA-F520D7AFB4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4554CEE-6539-45C1-88EE-0A63960B51E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C23E637-722C-4A57-A671-46A2E89CFA97}"/>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8" name="Footer Placeholder 7">
            <a:extLst>
              <a:ext uri="{FF2B5EF4-FFF2-40B4-BE49-F238E27FC236}">
                <a16:creationId xmlns:a16="http://schemas.microsoft.com/office/drawing/2014/main" id="{075B0994-C9DD-496D-A43B-57384EEFC31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941F2BA-C2EA-4D25-BCBF-B38666BFBA18}"/>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826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1BA71-B477-41F2-9BE2-23E8A36161D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6ABACE9-59D4-44E4-B9C5-D6FF7A47A77F}"/>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4" name="Footer Placeholder 3">
            <a:extLst>
              <a:ext uri="{FF2B5EF4-FFF2-40B4-BE49-F238E27FC236}">
                <a16:creationId xmlns:a16="http://schemas.microsoft.com/office/drawing/2014/main" id="{B73CFB3D-CBA8-4DA0-B614-5BD54B99FFE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DD27287-EA67-485D-8F15-222DAF5B654A}"/>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150953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858FC4-AA2A-4227-9214-47763722CAE0}"/>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3" name="Footer Placeholder 2">
            <a:extLst>
              <a:ext uri="{FF2B5EF4-FFF2-40B4-BE49-F238E27FC236}">
                <a16:creationId xmlns:a16="http://schemas.microsoft.com/office/drawing/2014/main" id="{B655FF1C-D671-4BCD-88C5-4B112E464AC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8A9365B-3202-4463-8FDB-97B093B8807E}"/>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2381044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5A50-CCBA-4EA2-AEE4-FDDFFBA907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330038B-5E08-48FE-B53F-677FEB8AC2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BC70F37-F466-4A1E-B346-391442BBB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6731883-03FD-4105-AF65-0D4FB4B7BDC8}"/>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6" name="Footer Placeholder 5">
            <a:extLst>
              <a:ext uri="{FF2B5EF4-FFF2-40B4-BE49-F238E27FC236}">
                <a16:creationId xmlns:a16="http://schemas.microsoft.com/office/drawing/2014/main" id="{674EF806-0195-4427-9913-2F484F2985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188CAC8-3617-45C4-8912-BB72EC05EC0F}"/>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392012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FBE10-D4F9-44E6-BCC6-C7EEAFAD65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CA3A391-9533-4F0B-B0C8-2D1B32EC04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1645EEA-2FF0-41F5-AA1D-96D6FA9D1C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BD99E-37D6-49AC-B74A-929FE4D22CF3}"/>
              </a:ext>
            </a:extLst>
          </p:cNvPr>
          <p:cNvSpPr>
            <a:spLocks noGrp="1"/>
          </p:cNvSpPr>
          <p:nvPr>
            <p:ph type="dt" sz="half" idx="10"/>
          </p:nvPr>
        </p:nvSpPr>
        <p:spPr/>
        <p:txBody>
          <a:bodyPr/>
          <a:lstStyle/>
          <a:p>
            <a:fld id="{E1EFCBC5-65EC-4F2A-A323-A2B5479299EA}" type="datetimeFigureOut">
              <a:rPr lang="en-GB" smtClean="0"/>
              <a:t>23/11/2021</a:t>
            </a:fld>
            <a:endParaRPr lang="en-GB"/>
          </a:p>
        </p:txBody>
      </p:sp>
      <p:sp>
        <p:nvSpPr>
          <p:cNvPr id="6" name="Footer Placeholder 5">
            <a:extLst>
              <a:ext uri="{FF2B5EF4-FFF2-40B4-BE49-F238E27FC236}">
                <a16:creationId xmlns:a16="http://schemas.microsoft.com/office/drawing/2014/main" id="{D87E58B1-9E5B-4454-937B-01E2768EC9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1CADE2A-5CEA-41D9-9163-26293EC41490}"/>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33726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2EF9AF-C6D7-4CA4-8DF2-697A1F0F86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B6B3770-A99C-4821-BF0F-4039255321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431FB4C-A051-4811-87C3-EA51C331E9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EFCBC5-65EC-4F2A-A323-A2B5479299EA}" type="datetimeFigureOut">
              <a:rPr lang="en-GB" smtClean="0"/>
              <a:t>23/11/2021</a:t>
            </a:fld>
            <a:endParaRPr lang="en-GB"/>
          </a:p>
        </p:txBody>
      </p:sp>
      <p:sp>
        <p:nvSpPr>
          <p:cNvPr id="5" name="Footer Placeholder 4">
            <a:extLst>
              <a:ext uri="{FF2B5EF4-FFF2-40B4-BE49-F238E27FC236}">
                <a16:creationId xmlns:a16="http://schemas.microsoft.com/office/drawing/2014/main" id="{E234A5B2-5862-4B5C-BFCD-25DB61AF47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719E06E-4711-4A7C-B7D8-7F35233D33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F1401C-A28C-4625-868C-C0C00146909C}" type="slidenum">
              <a:rPr lang="en-GB" smtClean="0"/>
              <a:t>‹#›</a:t>
            </a:fld>
            <a:endParaRPr lang="en-GB"/>
          </a:p>
        </p:txBody>
      </p:sp>
    </p:spTree>
    <p:extLst>
      <p:ext uri="{BB962C8B-B14F-4D97-AF65-F5344CB8AC3E}">
        <p14:creationId xmlns:p14="http://schemas.microsoft.com/office/powerpoint/2010/main" val="2978960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2" name="Background Slice 2">
            <a:extLst>
              <a:ext uri="{FF2B5EF4-FFF2-40B4-BE49-F238E27FC236}">
                <a16:creationId xmlns:a16="http://schemas.microsoft.com/office/drawing/2014/main" id="{D1B80ACD-E3CE-4FE9-A2B5-ED8CDAD80456}"/>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2496000" y="1603207"/>
            <a:ext cx="7200000" cy="1350000"/>
          </a:xfrm>
        </p:spPr>
        <p:txBody>
          <a:bodyPr anchor="ctr">
            <a:noAutofit/>
          </a:bodyPr>
          <a:lstStyle/>
          <a:p>
            <a:r>
              <a:rPr lang="en-GB" sz="2800" dirty="0">
                <a:solidFill>
                  <a:srgbClr val="242C38"/>
                </a:solidFill>
              </a:rPr>
              <a:t>My experience in the </a:t>
            </a:r>
            <a:r>
              <a:rPr lang="en-GB" dirty="0">
                <a:solidFill>
                  <a:srgbClr val="242C38"/>
                </a:solidFill>
              </a:rPr>
              <a:t>Games Development Industry</a:t>
            </a:r>
          </a:p>
        </p:txBody>
      </p:sp>
      <p:sp>
        <p:nvSpPr>
          <p:cNvPr id="19" name="Background Slice 2">
            <a:extLst>
              <a:ext uri="{FF2B5EF4-FFF2-40B4-BE49-F238E27FC236}">
                <a16:creationId xmlns:a16="http://schemas.microsoft.com/office/drawing/2014/main" id="{3D02E6D8-FA65-4774-9845-7DEC7C2CE23F}"/>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3" name="Group 2">
            <a:extLst>
              <a:ext uri="{FF2B5EF4-FFF2-40B4-BE49-F238E27FC236}">
                <a16:creationId xmlns:a16="http://schemas.microsoft.com/office/drawing/2014/main" id="{70C157DF-1CE5-4C46-BB31-2F07F4CB009D}"/>
              </a:ext>
            </a:extLst>
          </p:cNvPr>
          <p:cNvGrpSpPr/>
          <p:nvPr/>
        </p:nvGrpSpPr>
        <p:grpSpPr>
          <a:xfrm>
            <a:off x="811878" y="4414064"/>
            <a:ext cx="6309915" cy="2062408"/>
            <a:chOff x="811878" y="4055165"/>
            <a:chExt cx="7407964" cy="2421307"/>
          </a:xfrm>
        </p:grpSpPr>
        <p:sp>
          <p:nvSpPr>
            <p:cNvPr id="11" name="Rectangle: Rounded Corners 10">
              <a:extLst>
                <a:ext uri="{FF2B5EF4-FFF2-40B4-BE49-F238E27FC236}">
                  <a16:creationId xmlns:a16="http://schemas.microsoft.com/office/drawing/2014/main" id="{B9AEF8A6-4D18-4618-A1B5-5F76C5C04605}"/>
                </a:ext>
              </a:extLst>
            </p:cNvPr>
            <p:cNvSpPr/>
            <p:nvPr/>
          </p:nvSpPr>
          <p:spPr>
            <a:xfrm>
              <a:off x="2025636" y="4598504"/>
              <a:ext cx="6078338" cy="1729713"/>
            </a:xfrm>
            <a:prstGeom prst="roundRect">
              <a:avLst>
                <a:gd name="adj" fmla="val 11970"/>
              </a:avLst>
            </a:prstGeom>
            <a:solidFill>
              <a:srgbClr val="F6F8FA"/>
            </a:solidFill>
            <a:ln w="19050">
              <a:solidFill>
                <a:srgbClr val="D6D9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a:solidFill>
                  <a:srgbClr val="242C38"/>
                </a:solidFill>
              </a:endParaRPr>
            </a:p>
          </p:txBody>
        </p:sp>
        <p:sp>
          <p:nvSpPr>
            <p:cNvPr id="28" name="Subtitle 2">
              <a:extLst>
                <a:ext uri="{FF2B5EF4-FFF2-40B4-BE49-F238E27FC236}">
                  <a16:creationId xmlns:a16="http://schemas.microsoft.com/office/drawing/2014/main" id="{AD083878-3352-458A-B4CE-0535BD003890}"/>
                </a:ext>
              </a:extLst>
            </p:cNvPr>
            <p:cNvSpPr txBox="1">
              <a:spLocks/>
            </p:cNvSpPr>
            <p:nvPr/>
          </p:nvSpPr>
          <p:spPr>
            <a:xfrm>
              <a:off x="3451618" y="4757234"/>
              <a:ext cx="4518166" cy="540000"/>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dirty="0">
                  <a:solidFill>
                    <a:srgbClr val="242C38"/>
                  </a:solidFill>
                  <a:latin typeface="Calibri" panose="020F0502020204030204" pitchFamily="34" charset="0"/>
                  <a:cs typeface="Calibri" panose="020F0502020204030204" pitchFamily="34" charset="0"/>
                </a:rPr>
                <a:t>Anthony</a:t>
              </a:r>
              <a:r>
                <a:rPr lang="en-GB" spc="50" dirty="0">
                  <a:solidFill>
                    <a:srgbClr val="242C38"/>
                  </a:solidFill>
                  <a:latin typeface="Calibri" panose="020F0502020204030204" pitchFamily="34" charset="0"/>
                  <a:cs typeface="Calibri" panose="020F0502020204030204" pitchFamily="34" charset="0"/>
                </a:rPr>
                <a:t> </a:t>
              </a:r>
              <a:r>
                <a:rPr lang="en-GB" i="1" spc="50" dirty="0">
                  <a:solidFill>
                    <a:srgbClr val="242C38"/>
                  </a:solidFill>
                  <a:latin typeface="Calibri" panose="020F0502020204030204" pitchFamily="34" charset="0"/>
                  <a:cs typeface="Calibri" panose="020F0502020204030204" pitchFamily="34" charset="0"/>
                </a:rPr>
                <a:t>“Fydar” </a:t>
              </a:r>
              <a:r>
                <a:rPr lang="en-GB" spc="50" dirty="0">
                  <a:solidFill>
                    <a:srgbClr val="242C38"/>
                  </a:solidFill>
                  <a:latin typeface="Calibri" panose="020F0502020204030204" pitchFamily="34" charset="0"/>
                  <a:cs typeface="Calibri" panose="020F0502020204030204" pitchFamily="34" charset="0"/>
                </a:rPr>
                <a:t>Marmont</a:t>
              </a:r>
            </a:p>
          </p:txBody>
        </p:sp>
        <p:pic>
          <p:nvPicPr>
            <p:cNvPr id="4" name="Picture 3" descr="A picture containing person, indoor, wall, glasses&#10;&#10;Description automatically generated">
              <a:extLst>
                <a:ext uri="{FF2B5EF4-FFF2-40B4-BE49-F238E27FC236}">
                  <a16:creationId xmlns:a16="http://schemas.microsoft.com/office/drawing/2014/main" id="{8B644A81-2CBB-4F75-A886-A1F19D48327A}"/>
                </a:ext>
              </a:extLst>
            </p:cNvPr>
            <p:cNvPicPr>
              <a:picLocks noChangeAspect="1"/>
            </p:cNvPicPr>
            <p:nvPr/>
          </p:nvPicPr>
          <p:blipFill rotWithShape="1">
            <a:blip r:embed="rId3">
              <a:extLst>
                <a:ext uri="{28A0092B-C50C-407E-A947-70E740481C1C}">
                  <a14:useLocalDpi xmlns:a14="http://schemas.microsoft.com/office/drawing/2010/main" val="0"/>
                </a:ext>
              </a:extLst>
            </a:blip>
            <a:srcRect t="3448" b="3448"/>
            <a:stretch/>
          </p:blipFill>
          <p:spPr>
            <a:xfrm>
              <a:off x="811878" y="4055165"/>
              <a:ext cx="2421307" cy="2421307"/>
            </a:xfrm>
            <a:prstGeom prst="ellipse">
              <a:avLst/>
            </a:prstGeom>
            <a:ln w="19050">
              <a:solidFill>
                <a:srgbClr val="D6D9DB"/>
              </a:solidFill>
            </a:ln>
          </p:spPr>
        </p:pic>
        <p:sp>
          <p:nvSpPr>
            <p:cNvPr id="38" name="Subtitle 2">
              <a:extLst>
                <a:ext uri="{FF2B5EF4-FFF2-40B4-BE49-F238E27FC236}">
                  <a16:creationId xmlns:a16="http://schemas.microsoft.com/office/drawing/2014/main" id="{BBD714DE-D1F0-4510-A49E-B087D37DA889}"/>
                </a:ext>
              </a:extLst>
            </p:cNvPr>
            <p:cNvSpPr txBox="1">
              <a:spLocks/>
            </p:cNvSpPr>
            <p:nvPr/>
          </p:nvSpPr>
          <p:spPr>
            <a:xfrm>
              <a:off x="3451618" y="5177903"/>
              <a:ext cx="2742976" cy="540000"/>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rgbClr val="242C38"/>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36500F66-C322-4C53-9CF9-D37B889DF4C5}"/>
                </a:ext>
              </a:extLst>
            </p:cNvPr>
            <p:cNvSpPr txBox="1">
              <a:spLocks/>
            </p:cNvSpPr>
            <p:nvPr/>
          </p:nvSpPr>
          <p:spPr>
            <a:xfrm>
              <a:off x="3989350" y="5740449"/>
              <a:ext cx="1534044" cy="468000"/>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rgbClr val="242C38"/>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13868E41-A0E9-4DBC-A5B5-EB22495E7767}"/>
                </a:ext>
              </a:extLst>
            </p:cNvPr>
            <p:cNvSpPr txBox="1">
              <a:spLocks/>
            </p:cNvSpPr>
            <p:nvPr/>
          </p:nvSpPr>
          <p:spPr>
            <a:xfrm>
              <a:off x="6246220" y="5740449"/>
              <a:ext cx="1973622" cy="46800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rgbClr val="242C38"/>
                  </a:solidFill>
                  <a:latin typeface="Lao UI" panose="020B0502040204020203" pitchFamily="34" charset="0"/>
                  <a:cs typeface="Lao UI" panose="020B0502040204020203" pitchFamily="34" charset="0"/>
                </a:rPr>
                <a:t>Fydar</a:t>
              </a:r>
            </a:p>
          </p:txBody>
        </p:sp>
        <p:pic>
          <p:nvPicPr>
            <p:cNvPr id="45" name="Picture 8" descr="Circle, twitter icon - Free download on Iconfinder">
              <a:extLst>
                <a:ext uri="{FF2B5EF4-FFF2-40B4-BE49-F238E27FC236}">
                  <a16:creationId xmlns:a16="http://schemas.microsoft.com/office/drawing/2014/main" id="{B3BAD08B-4E3F-42F0-803C-E535842963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21350" y="5740449"/>
              <a:ext cx="468000" cy="46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2F034DE-0745-435F-BD08-CB09F9999A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6594" y="5740449"/>
              <a:ext cx="468000" cy="468000"/>
            </a:xfrm>
            <a:prstGeom prst="rect">
              <a:avLst/>
            </a:prstGeom>
          </p:spPr>
        </p:pic>
      </p:grpSp>
    </p:spTree>
    <p:extLst>
      <p:ext uri="{BB962C8B-B14F-4D97-AF65-F5344CB8AC3E}">
        <p14:creationId xmlns:p14="http://schemas.microsoft.com/office/powerpoint/2010/main" val="4167251589"/>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3CBEB0D6-C5CB-48AC-861B-C9FA7D74E058}"/>
              </a:ext>
            </a:extLst>
          </p:cNvPr>
          <p:cNvSpPr txBox="1">
            <a:spLocks/>
          </p:cNvSpPr>
          <p:nvPr/>
        </p:nvSpPr>
        <p:spPr>
          <a:xfrm>
            <a:off x="465420"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long will this take?”</a:t>
            </a:r>
          </a:p>
        </p:txBody>
      </p:sp>
      <p:grpSp>
        <p:nvGrpSpPr>
          <p:cNvPr id="13" name="Group 12">
            <a:extLst>
              <a:ext uri="{FF2B5EF4-FFF2-40B4-BE49-F238E27FC236}">
                <a16:creationId xmlns:a16="http://schemas.microsoft.com/office/drawing/2014/main" id="{99B103BA-666B-4B36-893E-78398A4D489A}"/>
              </a:ext>
            </a:extLst>
          </p:cNvPr>
          <p:cNvGrpSpPr/>
          <p:nvPr/>
        </p:nvGrpSpPr>
        <p:grpSpPr>
          <a:xfrm>
            <a:off x="6811262" y="461231"/>
            <a:ext cx="4550631" cy="5997626"/>
            <a:chOff x="877634" y="2322286"/>
            <a:chExt cx="3070252" cy="4046521"/>
          </a:xfrm>
        </p:grpSpPr>
        <p:sp>
          <p:nvSpPr>
            <p:cNvPr id="3" name="Rectangle: Rounded Corners 2">
              <a:extLst>
                <a:ext uri="{FF2B5EF4-FFF2-40B4-BE49-F238E27FC236}">
                  <a16:creationId xmlns:a16="http://schemas.microsoft.com/office/drawing/2014/main" id="{16162C98-F4B5-4705-810B-FEF633E2289B}"/>
                </a:ext>
              </a:extLst>
            </p:cNvPr>
            <p:cNvSpPr/>
            <p:nvPr/>
          </p:nvSpPr>
          <p:spPr>
            <a:xfrm>
              <a:off x="877634" y="2322286"/>
              <a:ext cx="3070252" cy="4046521"/>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4" name="Rectangle: Rounded Corners 3">
              <a:extLst>
                <a:ext uri="{FF2B5EF4-FFF2-40B4-BE49-F238E27FC236}">
                  <a16:creationId xmlns:a16="http://schemas.microsoft.com/office/drawing/2014/main" id="{5E55BD2E-C6A3-4397-AB99-CE724A193899}"/>
                </a:ext>
              </a:extLst>
            </p:cNvPr>
            <p:cNvSpPr/>
            <p:nvPr/>
          </p:nvSpPr>
          <p:spPr>
            <a:xfrm>
              <a:off x="1074910" y="2505522"/>
              <a:ext cx="105701" cy="3643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itle 1">
              <a:extLst>
                <a:ext uri="{FF2B5EF4-FFF2-40B4-BE49-F238E27FC236}">
                  <a16:creationId xmlns:a16="http://schemas.microsoft.com/office/drawing/2014/main" id="{82075CAE-08D8-473C-9967-F83C0575B608}"/>
                </a:ext>
              </a:extLst>
            </p:cNvPr>
            <p:cNvSpPr txBox="1">
              <a:spLocks/>
            </p:cNvSpPr>
            <p:nvPr/>
          </p:nvSpPr>
          <p:spPr>
            <a:xfrm>
              <a:off x="1180611" y="2483031"/>
              <a:ext cx="2620383" cy="413431"/>
            </a:xfrm>
            <a:prstGeom prst="rect">
              <a:avLst/>
            </a:prstGeom>
          </p:spPr>
          <p:txBody>
            <a:bodyPr vert="horz" lIns="91440" tIns="45720" rIns="91440" bIns="45720" rtlCol="0" anchor="b">
              <a:normAutofit fontScale="850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GB" sz="3600" dirty="0">
                  <a:solidFill>
                    <a:schemeClr val="tx1">
                      <a:lumMod val="65000"/>
                      <a:lumOff val="35000"/>
                    </a:schemeClr>
                  </a:solidFill>
                </a:rPr>
                <a:t>Nav-Mesh Pathfinding</a:t>
              </a:r>
            </a:p>
          </p:txBody>
        </p:sp>
        <p:sp>
          <p:nvSpPr>
            <p:cNvPr id="17" name="Rectangle: Rounded Corners 16">
              <a:extLst>
                <a:ext uri="{FF2B5EF4-FFF2-40B4-BE49-F238E27FC236}">
                  <a16:creationId xmlns:a16="http://schemas.microsoft.com/office/drawing/2014/main" id="{A532426A-E57E-4EFB-BD38-078124B2B8BD}"/>
                </a:ext>
              </a:extLst>
            </p:cNvPr>
            <p:cNvSpPr/>
            <p:nvPr/>
          </p:nvSpPr>
          <p:spPr>
            <a:xfrm>
              <a:off x="1074910" y="5802568"/>
              <a:ext cx="1121066" cy="4134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Gameplay</a:t>
              </a:r>
            </a:p>
          </p:txBody>
        </p:sp>
        <p:sp>
          <p:nvSpPr>
            <p:cNvPr id="18" name="Rectangle: Rounded Corners 17">
              <a:extLst>
                <a:ext uri="{FF2B5EF4-FFF2-40B4-BE49-F238E27FC236}">
                  <a16:creationId xmlns:a16="http://schemas.microsoft.com/office/drawing/2014/main" id="{8E0D294D-0239-4D67-9282-59BB89FDC878}"/>
                </a:ext>
              </a:extLst>
            </p:cNvPr>
            <p:cNvSpPr/>
            <p:nvPr/>
          </p:nvSpPr>
          <p:spPr>
            <a:xfrm>
              <a:off x="2261719" y="5797373"/>
              <a:ext cx="1361646" cy="413431"/>
            </a:xfrm>
            <a:prstGeom prst="roundRect">
              <a:avLst>
                <a:gd name="adj" fmla="val 50000"/>
              </a:avLst>
            </a:prstGeom>
            <a:solidFill>
              <a:srgbClr val="C450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High-Priority</a:t>
              </a:r>
            </a:p>
          </p:txBody>
        </p:sp>
      </p:grpSp>
      <p:sp>
        <p:nvSpPr>
          <p:cNvPr id="20" name="Rectangle: Rounded Corners 19">
            <a:extLst>
              <a:ext uri="{FF2B5EF4-FFF2-40B4-BE49-F238E27FC236}">
                <a16:creationId xmlns:a16="http://schemas.microsoft.com/office/drawing/2014/main" id="{34299FFC-438F-46B8-BA5E-1C02C35DF0D0}"/>
              </a:ext>
            </a:extLst>
          </p:cNvPr>
          <p:cNvSpPr/>
          <p:nvPr/>
        </p:nvSpPr>
        <p:spPr>
          <a:xfrm>
            <a:off x="525817"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5</a:t>
            </a:r>
          </a:p>
        </p:txBody>
      </p:sp>
      <p:sp>
        <p:nvSpPr>
          <p:cNvPr id="21" name="Rectangle: Rounded Corners 20">
            <a:extLst>
              <a:ext uri="{FF2B5EF4-FFF2-40B4-BE49-F238E27FC236}">
                <a16:creationId xmlns:a16="http://schemas.microsoft.com/office/drawing/2014/main" id="{7649AA45-3D64-4B80-B8DF-8DB9DAF84A4F}"/>
              </a:ext>
            </a:extLst>
          </p:cNvPr>
          <p:cNvSpPr/>
          <p:nvPr/>
        </p:nvSpPr>
        <p:spPr>
          <a:xfrm>
            <a:off x="1810410"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8</a:t>
            </a:r>
          </a:p>
        </p:txBody>
      </p:sp>
      <p:sp>
        <p:nvSpPr>
          <p:cNvPr id="22" name="Rectangle: Rounded Corners 21">
            <a:extLst>
              <a:ext uri="{FF2B5EF4-FFF2-40B4-BE49-F238E27FC236}">
                <a16:creationId xmlns:a16="http://schemas.microsoft.com/office/drawing/2014/main" id="{D01E1D4C-548A-4E0A-A5E8-4873604C685B}"/>
              </a:ext>
            </a:extLst>
          </p:cNvPr>
          <p:cNvSpPr/>
          <p:nvPr/>
        </p:nvSpPr>
        <p:spPr>
          <a:xfrm>
            <a:off x="3095003"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13</a:t>
            </a:r>
          </a:p>
        </p:txBody>
      </p:sp>
      <p:sp>
        <p:nvSpPr>
          <p:cNvPr id="23" name="Rectangle: Rounded Corners 22">
            <a:extLst>
              <a:ext uri="{FF2B5EF4-FFF2-40B4-BE49-F238E27FC236}">
                <a16:creationId xmlns:a16="http://schemas.microsoft.com/office/drawing/2014/main" id="{BFE2AA0A-ECF3-4F05-85AC-5A8ADC8733C8}"/>
              </a:ext>
            </a:extLst>
          </p:cNvPr>
          <p:cNvSpPr/>
          <p:nvPr/>
        </p:nvSpPr>
        <p:spPr>
          <a:xfrm>
            <a:off x="4379596"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20</a:t>
            </a:r>
          </a:p>
        </p:txBody>
      </p:sp>
      <p:sp>
        <p:nvSpPr>
          <p:cNvPr id="36" name="Title 1">
            <a:extLst>
              <a:ext uri="{FF2B5EF4-FFF2-40B4-BE49-F238E27FC236}">
                <a16:creationId xmlns:a16="http://schemas.microsoft.com/office/drawing/2014/main" id="{C646785F-FA08-47A9-A0C2-ABE104256A56}"/>
              </a:ext>
            </a:extLst>
          </p:cNvPr>
          <p:cNvSpPr txBox="1">
            <a:spLocks/>
          </p:cNvSpPr>
          <p:nvPr/>
        </p:nvSpPr>
        <p:spPr>
          <a:xfrm>
            <a:off x="549100"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7" name="Title 1">
            <a:extLst>
              <a:ext uri="{FF2B5EF4-FFF2-40B4-BE49-F238E27FC236}">
                <a16:creationId xmlns:a16="http://schemas.microsoft.com/office/drawing/2014/main" id="{6E92CF6C-D227-4C05-B3D7-D8F86000B0D8}"/>
              </a:ext>
            </a:extLst>
          </p:cNvPr>
          <p:cNvSpPr txBox="1">
            <a:spLocks/>
          </p:cNvSpPr>
          <p:nvPr/>
        </p:nvSpPr>
        <p:spPr>
          <a:xfrm>
            <a:off x="1833693"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8" name="Title 1">
            <a:extLst>
              <a:ext uri="{FF2B5EF4-FFF2-40B4-BE49-F238E27FC236}">
                <a16:creationId xmlns:a16="http://schemas.microsoft.com/office/drawing/2014/main" id="{0F13F8F3-9527-4032-AC23-C9BD23506439}"/>
              </a:ext>
            </a:extLst>
          </p:cNvPr>
          <p:cNvSpPr txBox="1">
            <a:spLocks/>
          </p:cNvSpPr>
          <p:nvPr/>
        </p:nvSpPr>
        <p:spPr>
          <a:xfrm>
            <a:off x="3100779"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9" name="Title 1">
            <a:extLst>
              <a:ext uri="{FF2B5EF4-FFF2-40B4-BE49-F238E27FC236}">
                <a16:creationId xmlns:a16="http://schemas.microsoft.com/office/drawing/2014/main" id="{E0989EFB-4C8C-4E85-98C2-9BA2AA6480D9}"/>
              </a:ext>
            </a:extLst>
          </p:cNvPr>
          <p:cNvSpPr txBox="1">
            <a:spLocks/>
          </p:cNvSpPr>
          <p:nvPr/>
        </p:nvSpPr>
        <p:spPr>
          <a:xfrm>
            <a:off x="4383976" y="3892635"/>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pic>
        <p:nvPicPr>
          <p:cNvPr id="24" name="Picture 2">
            <a:extLst>
              <a:ext uri="{FF2B5EF4-FFF2-40B4-BE49-F238E27FC236}">
                <a16:creationId xmlns:a16="http://schemas.microsoft.com/office/drawing/2014/main" id="{DA22A010-8B72-4209-ABD1-5A4D71182E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560" r="47723" b="5003"/>
          <a:stretch/>
        </p:blipFill>
        <p:spPr bwMode="auto">
          <a:xfrm>
            <a:off x="7065129" y="1464162"/>
            <a:ext cx="4029973" cy="392829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Rounded Corners 24">
            <a:extLst>
              <a:ext uri="{FF2B5EF4-FFF2-40B4-BE49-F238E27FC236}">
                <a16:creationId xmlns:a16="http://schemas.microsoft.com/office/drawing/2014/main" id="{2A9EE67E-E6AF-4FAC-B3B1-EDF338A540ED}"/>
              </a:ext>
            </a:extLst>
          </p:cNvPr>
          <p:cNvSpPr/>
          <p:nvPr/>
        </p:nvSpPr>
        <p:spPr>
          <a:xfrm>
            <a:off x="2435566" y="4770372"/>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200" b="1" dirty="0">
                <a:solidFill>
                  <a:schemeClr val="tx2">
                    <a:lumMod val="50000"/>
                  </a:schemeClr>
                </a:solidFill>
                <a:latin typeface="Arial Black" panose="020B0A04020102020204" pitchFamily="34" charset="0"/>
              </a:rPr>
              <a:t>?</a:t>
            </a:r>
          </a:p>
        </p:txBody>
      </p:sp>
    </p:spTree>
    <p:extLst>
      <p:ext uri="{BB962C8B-B14F-4D97-AF65-F5344CB8AC3E}">
        <p14:creationId xmlns:p14="http://schemas.microsoft.com/office/powerpoint/2010/main" val="190066782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3CBEB0D6-C5CB-48AC-861B-C9FA7D74E058}"/>
              </a:ext>
            </a:extLst>
          </p:cNvPr>
          <p:cNvSpPr txBox="1">
            <a:spLocks/>
          </p:cNvSpPr>
          <p:nvPr/>
        </p:nvSpPr>
        <p:spPr>
          <a:xfrm>
            <a:off x="465420"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long will this take?”</a:t>
            </a:r>
          </a:p>
        </p:txBody>
      </p:sp>
      <p:grpSp>
        <p:nvGrpSpPr>
          <p:cNvPr id="13" name="Group 12">
            <a:extLst>
              <a:ext uri="{FF2B5EF4-FFF2-40B4-BE49-F238E27FC236}">
                <a16:creationId xmlns:a16="http://schemas.microsoft.com/office/drawing/2014/main" id="{99B103BA-666B-4B36-893E-78398A4D489A}"/>
              </a:ext>
            </a:extLst>
          </p:cNvPr>
          <p:cNvGrpSpPr/>
          <p:nvPr/>
        </p:nvGrpSpPr>
        <p:grpSpPr>
          <a:xfrm>
            <a:off x="6811262" y="461231"/>
            <a:ext cx="4550631" cy="5997626"/>
            <a:chOff x="877634" y="2322286"/>
            <a:chExt cx="3070252" cy="4046521"/>
          </a:xfrm>
        </p:grpSpPr>
        <p:sp>
          <p:nvSpPr>
            <p:cNvPr id="3" name="Rectangle: Rounded Corners 2">
              <a:extLst>
                <a:ext uri="{FF2B5EF4-FFF2-40B4-BE49-F238E27FC236}">
                  <a16:creationId xmlns:a16="http://schemas.microsoft.com/office/drawing/2014/main" id="{16162C98-F4B5-4705-810B-FEF633E2289B}"/>
                </a:ext>
              </a:extLst>
            </p:cNvPr>
            <p:cNvSpPr/>
            <p:nvPr/>
          </p:nvSpPr>
          <p:spPr>
            <a:xfrm>
              <a:off x="877634" y="2322286"/>
              <a:ext cx="3070252" cy="4046521"/>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4" name="Rectangle: Rounded Corners 3">
              <a:extLst>
                <a:ext uri="{FF2B5EF4-FFF2-40B4-BE49-F238E27FC236}">
                  <a16:creationId xmlns:a16="http://schemas.microsoft.com/office/drawing/2014/main" id="{5E55BD2E-C6A3-4397-AB99-CE724A193899}"/>
                </a:ext>
              </a:extLst>
            </p:cNvPr>
            <p:cNvSpPr/>
            <p:nvPr/>
          </p:nvSpPr>
          <p:spPr>
            <a:xfrm>
              <a:off x="1074910" y="2505522"/>
              <a:ext cx="105701" cy="3643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itle 1">
              <a:extLst>
                <a:ext uri="{FF2B5EF4-FFF2-40B4-BE49-F238E27FC236}">
                  <a16:creationId xmlns:a16="http://schemas.microsoft.com/office/drawing/2014/main" id="{82075CAE-08D8-473C-9967-F83C0575B608}"/>
                </a:ext>
              </a:extLst>
            </p:cNvPr>
            <p:cNvSpPr txBox="1">
              <a:spLocks/>
            </p:cNvSpPr>
            <p:nvPr/>
          </p:nvSpPr>
          <p:spPr>
            <a:xfrm>
              <a:off x="1180611" y="2483031"/>
              <a:ext cx="2620383" cy="41343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GB" sz="3600" dirty="0">
                  <a:solidFill>
                    <a:schemeClr val="tx1">
                      <a:lumMod val="65000"/>
                      <a:lumOff val="35000"/>
                    </a:schemeClr>
                  </a:solidFill>
                </a:rPr>
                <a:t>Global Leaderboard</a:t>
              </a:r>
            </a:p>
          </p:txBody>
        </p:sp>
        <p:sp>
          <p:nvSpPr>
            <p:cNvPr id="17" name="Rectangle: Rounded Corners 16">
              <a:extLst>
                <a:ext uri="{FF2B5EF4-FFF2-40B4-BE49-F238E27FC236}">
                  <a16:creationId xmlns:a16="http://schemas.microsoft.com/office/drawing/2014/main" id="{A532426A-E57E-4EFB-BD38-078124B2B8BD}"/>
                </a:ext>
              </a:extLst>
            </p:cNvPr>
            <p:cNvSpPr/>
            <p:nvPr/>
          </p:nvSpPr>
          <p:spPr>
            <a:xfrm>
              <a:off x="1074910" y="5802568"/>
              <a:ext cx="1121066" cy="4134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Network</a:t>
              </a:r>
            </a:p>
          </p:txBody>
        </p:sp>
        <p:sp>
          <p:nvSpPr>
            <p:cNvPr id="18" name="Rectangle: Rounded Corners 17">
              <a:extLst>
                <a:ext uri="{FF2B5EF4-FFF2-40B4-BE49-F238E27FC236}">
                  <a16:creationId xmlns:a16="http://schemas.microsoft.com/office/drawing/2014/main" id="{8E0D294D-0239-4D67-9282-59BB89FDC878}"/>
                </a:ext>
              </a:extLst>
            </p:cNvPr>
            <p:cNvSpPr/>
            <p:nvPr/>
          </p:nvSpPr>
          <p:spPr>
            <a:xfrm>
              <a:off x="2261719" y="5797373"/>
              <a:ext cx="1506159" cy="413431"/>
            </a:xfrm>
            <a:prstGeom prst="roundRect">
              <a:avLst>
                <a:gd name="adj" fmla="val 50000"/>
              </a:avLst>
            </a:prstGeom>
            <a:solidFill>
              <a:srgbClr val="CD8B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Medium-Priority</a:t>
              </a:r>
            </a:p>
          </p:txBody>
        </p:sp>
      </p:grpSp>
      <p:sp>
        <p:nvSpPr>
          <p:cNvPr id="20" name="Rectangle: Rounded Corners 19">
            <a:extLst>
              <a:ext uri="{FF2B5EF4-FFF2-40B4-BE49-F238E27FC236}">
                <a16:creationId xmlns:a16="http://schemas.microsoft.com/office/drawing/2014/main" id="{34299FFC-438F-46B8-BA5E-1C02C35DF0D0}"/>
              </a:ext>
            </a:extLst>
          </p:cNvPr>
          <p:cNvSpPr/>
          <p:nvPr/>
        </p:nvSpPr>
        <p:spPr>
          <a:xfrm>
            <a:off x="525817"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8</a:t>
            </a:r>
          </a:p>
        </p:txBody>
      </p:sp>
      <p:sp>
        <p:nvSpPr>
          <p:cNvPr id="21" name="Rectangle: Rounded Corners 20">
            <a:extLst>
              <a:ext uri="{FF2B5EF4-FFF2-40B4-BE49-F238E27FC236}">
                <a16:creationId xmlns:a16="http://schemas.microsoft.com/office/drawing/2014/main" id="{7649AA45-3D64-4B80-B8DF-8DB9DAF84A4F}"/>
              </a:ext>
            </a:extLst>
          </p:cNvPr>
          <p:cNvSpPr/>
          <p:nvPr/>
        </p:nvSpPr>
        <p:spPr>
          <a:xfrm>
            <a:off x="1810410"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13</a:t>
            </a:r>
          </a:p>
        </p:txBody>
      </p:sp>
      <p:sp>
        <p:nvSpPr>
          <p:cNvPr id="22" name="Rectangle: Rounded Corners 21">
            <a:extLst>
              <a:ext uri="{FF2B5EF4-FFF2-40B4-BE49-F238E27FC236}">
                <a16:creationId xmlns:a16="http://schemas.microsoft.com/office/drawing/2014/main" id="{D01E1D4C-548A-4E0A-A5E8-4873604C685B}"/>
              </a:ext>
            </a:extLst>
          </p:cNvPr>
          <p:cNvSpPr/>
          <p:nvPr/>
        </p:nvSpPr>
        <p:spPr>
          <a:xfrm>
            <a:off x="3095003"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20</a:t>
            </a:r>
          </a:p>
        </p:txBody>
      </p:sp>
      <p:sp>
        <p:nvSpPr>
          <p:cNvPr id="23" name="Rectangle: Rounded Corners 22">
            <a:extLst>
              <a:ext uri="{FF2B5EF4-FFF2-40B4-BE49-F238E27FC236}">
                <a16:creationId xmlns:a16="http://schemas.microsoft.com/office/drawing/2014/main" id="{BFE2AA0A-ECF3-4F05-85AC-5A8ADC8733C8}"/>
              </a:ext>
            </a:extLst>
          </p:cNvPr>
          <p:cNvSpPr/>
          <p:nvPr/>
        </p:nvSpPr>
        <p:spPr>
          <a:xfrm>
            <a:off x="4379596"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40</a:t>
            </a:r>
          </a:p>
        </p:txBody>
      </p:sp>
      <p:sp>
        <p:nvSpPr>
          <p:cNvPr id="36" name="Title 1">
            <a:extLst>
              <a:ext uri="{FF2B5EF4-FFF2-40B4-BE49-F238E27FC236}">
                <a16:creationId xmlns:a16="http://schemas.microsoft.com/office/drawing/2014/main" id="{C646785F-FA08-47A9-A0C2-ABE104256A56}"/>
              </a:ext>
            </a:extLst>
          </p:cNvPr>
          <p:cNvSpPr txBox="1">
            <a:spLocks/>
          </p:cNvSpPr>
          <p:nvPr/>
        </p:nvSpPr>
        <p:spPr>
          <a:xfrm>
            <a:off x="549100"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7" name="Title 1">
            <a:extLst>
              <a:ext uri="{FF2B5EF4-FFF2-40B4-BE49-F238E27FC236}">
                <a16:creationId xmlns:a16="http://schemas.microsoft.com/office/drawing/2014/main" id="{6E92CF6C-D227-4C05-B3D7-D8F86000B0D8}"/>
              </a:ext>
            </a:extLst>
          </p:cNvPr>
          <p:cNvSpPr txBox="1">
            <a:spLocks/>
          </p:cNvSpPr>
          <p:nvPr/>
        </p:nvSpPr>
        <p:spPr>
          <a:xfrm>
            <a:off x="1833693"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8" name="Title 1">
            <a:extLst>
              <a:ext uri="{FF2B5EF4-FFF2-40B4-BE49-F238E27FC236}">
                <a16:creationId xmlns:a16="http://schemas.microsoft.com/office/drawing/2014/main" id="{0F13F8F3-9527-4032-AC23-C9BD23506439}"/>
              </a:ext>
            </a:extLst>
          </p:cNvPr>
          <p:cNvSpPr txBox="1">
            <a:spLocks/>
          </p:cNvSpPr>
          <p:nvPr/>
        </p:nvSpPr>
        <p:spPr>
          <a:xfrm>
            <a:off x="3100779"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9" name="Title 1">
            <a:extLst>
              <a:ext uri="{FF2B5EF4-FFF2-40B4-BE49-F238E27FC236}">
                <a16:creationId xmlns:a16="http://schemas.microsoft.com/office/drawing/2014/main" id="{E0989EFB-4C8C-4E85-98C2-9BA2AA6480D9}"/>
              </a:ext>
            </a:extLst>
          </p:cNvPr>
          <p:cNvSpPr txBox="1">
            <a:spLocks/>
          </p:cNvSpPr>
          <p:nvPr/>
        </p:nvSpPr>
        <p:spPr>
          <a:xfrm>
            <a:off x="4383976" y="3892635"/>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25" name="Rectangle: Rounded Corners 24">
            <a:extLst>
              <a:ext uri="{FF2B5EF4-FFF2-40B4-BE49-F238E27FC236}">
                <a16:creationId xmlns:a16="http://schemas.microsoft.com/office/drawing/2014/main" id="{2A9EE67E-E6AF-4FAC-B3B1-EDF338A540ED}"/>
              </a:ext>
            </a:extLst>
          </p:cNvPr>
          <p:cNvSpPr/>
          <p:nvPr/>
        </p:nvSpPr>
        <p:spPr>
          <a:xfrm>
            <a:off x="2435566" y="4770372"/>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200" b="1" dirty="0">
                <a:solidFill>
                  <a:schemeClr val="tx2">
                    <a:lumMod val="50000"/>
                  </a:schemeClr>
                </a:solidFill>
                <a:latin typeface="Arial Black" panose="020B0A04020102020204" pitchFamily="34" charset="0"/>
              </a:rPr>
              <a:t>?</a:t>
            </a:r>
          </a:p>
        </p:txBody>
      </p:sp>
      <p:pic>
        <p:nvPicPr>
          <p:cNvPr id="26" name="Picture 2" descr="Are the leaderboards broken? According to the budget I should be #1 but I  am at #170 on leaderboard (unbreaking only leaderboard) : r/PolyBridge">
            <a:extLst>
              <a:ext uri="{FF2B5EF4-FFF2-40B4-BE49-F238E27FC236}">
                <a16:creationId xmlns:a16="http://schemas.microsoft.com/office/drawing/2014/main" id="{1F0440CA-D0E6-49F6-9C77-DEF4D6D1C8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15" t="25567" b="2146"/>
          <a:stretch/>
        </p:blipFill>
        <p:spPr bwMode="auto">
          <a:xfrm>
            <a:off x="7058689" y="1466483"/>
            <a:ext cx="4036401" cy="39504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477661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descr="Diagram&#10;&#10;Description automatically generated">
            <a:extLst>
              <a:ext uri="{FF2B5EF4-FFF2-40B4-BE49-F238E27FC236}">
                <a16:creationId xmlns:a16="http://schemas.microsoft.com/office/drawing/2014/main" id="{B1E68411-441D-4E3E-BE3E-E635E554D3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244" y="461231"/>
            <a:ext cx="4564626" cy="5988696"/>
          </a:xfrm>
          <a:prstGeom prst="rect">
            <a:avLst/>
          </a:prstGeom>
        </p:spPr>
      </p:pic>
    </p:spTree>
    <p:extLst>
      <p:ext uri="{BB962C8B-B14F-4D97-AF65-F5344CB8AC3E}">
        <p14:creationId xmlns:p14="http://schemas.microsoft.com/office/powerpoint/2010/main" val="400349680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4713095" cy="877737"/>
          </a:xfrm>
        </p:spPr>
        <p:txBody>
          <a:bodyPr anchor="ctr">
            <a:normAutofit/>
          </a:bodyPr>
          <a:lstStyle/>
          <a:p>
            <a:pPr algn="l"/>
            <a:r>
              <a:rPr kumimoji="0" lang="en-GB" sz="3200" b="1" i="0" u="none" strike="noStrike" kern="1200" cap="none" spc="0" normalizeH="0" baseline="0" noProof="0" dirty="0">
                <a:ln>
                  <a:noFill/>
                </a:ln>
                <a:solidFill>
                  <a:prstClr val="black">
                    <a:lumMod val="75000"/>
                    <a:lumOff val="25000"/>
                  </a:prstClr>
                </a:solidFill>
                <a:effectLst/>
                <a:uLnTx/>
                <a:uFillTx/>
                <a:latin typeface="Calibri Light"/>
                <a:ea typeface="+mj-ea"/>
                <a:cs typeface="+mj-cs"/>
              </a:rPr>
              <a:t>Triage Meetings</a:t>
            </a:r>
            <a:endParaRPr lang="en-GB" sz="4000" dirty="0">
              <a:solidFill>
                <a:schemeClr val="tx1">
                  <a:lumMod val="75000"/>
                  <a:lumOff val="25000"/>
                </a:schemeClr>
              </a:solidFill>
            </a:endParaRPr>
          </a:p>
        </p:txBody>
      </p:sp>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1">
            <a:extLst>
              <a:ext uri="{FF2B5EF4-FFF2-40B4-BE49-F238E27FC236}">
                <a16:creationId xmlns:a16="http://schemas.microsoft.com/office/drawing/2014/main" id="{67F42AD5-B84B-4138-89EB-5851AA0F41AF}"/>
              </a:ext>
            </a:extLst>
          </p:cNvPr>
          <p:cNvSpPr txBox="1">
            <a:spLocks/>
          </p:cNvSpPr>
          <p:nvPr/>
        </p:nvSpPr>
        <p:spPr>
          <a:xfrm>
            <a:off x="7036354" y="664978"/>
            <a:ext cx="442113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dirty="0">
                <a:solidFill>
                  <a:schemeClr val="tx1">
                    <a:lumMod val="65000"/>
                    <a:lumOff val="35000"/>
                  </a:schemeClr>
                </a:solidFill>
              </a:rPr>
              <a:t>We have a lot of meetings…</a:t>
            </a:r>
          </a:p>
        </p:txBody>
      </p:sp>
      <p:sp>
        <p:nvSpPr>
          <p:cNvPr id="12" name="Title 1">
            <a:extLst>
              <a:ext uri="{FF2B5EF4-FFF2-40B4-BE49-F238E27FC236}">
                <a16:creationId xmlns:a16="http://schemas.microsoft.com/office/drawing/2014/main" id="{357E7F42-E604-422E-8DD8-7BE79BEA70AB}"/>
              </a:ext>
            </a:extLst>
          </p:cNvPr>
          <p:cNvSpPr txBox="1">
            <a:spLocks/>
          </p:cNvSpPr>
          <p:nvPr/>
        </p:nvSpPr>
        <p:spPr>
          <a:xfrm>
            <a:off x="734511"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“What should we work on next?”</a:t>
            </a:r>
          </a:p>
        </p:txBody>
      </p:sp>
      <p:sp>
        <p:nvSpPr>
          <p:cNvPr id="13" name="Title 1">
            <a:extLst>
              <a:ext uri="{FF2B5EF4-FFF2-40B4-BE49-F238E27FC236}">
                <a16:creationId xmlns:a16="http://schemas.microsoft.com/office/drawing/2014/main" id="{35313429-09C2-464C-902C-750A48D69537}"/>
              </a:ext>
            </a:extLst>
          </p:cNvPr>
          <p:cNvSpPr txBox="1">
            <a:spLocks/>
          </p:cNvSpPr>
          <p:nvPr/>
        </p:nvSpPr>
        <p:spPr>
          <a:xfrm>
            <a:off x="734511" y="2640604"/>
            <a:ext cx="7508484" cy="3150596"/>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Happens </a:t>
            </a:r>
            <a:r>
              <a:rPr lang="en-GB" sz="2400" b="1" dirty="0">
                <a:solidFill>
                  <a:schemeClr val="tx1">
                    <a:lumMod val="75000"/>
                    <a:lumOff val="25000"/>
                  </a:schemeClr>
                </a:solidFill>
                <a:latin typeface="Calibri" panose="020F0502020204030204" pitchFamily="34" charset="0"/>
                <a:cs typeface="Calibri" panose="020F0502020204030204" pitchFamily="34" charset="0"/>
              </a:rPr>
              <a:t>once a week</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481782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4713095" cy="877737"/>
          </a:xfrm>
        </p:spPr>
        <p:txBody>
          <a:bodyPr anchor="ctr">
            <a:normAutofit/>
          </a:bodyPr>
          <a:lstStyle/>
          <a:p>
            <a:pPr algn="l"/>
            <a:r>
              <a:rPr kumimoji="0" lang="en-GB" sz="3200" b="1" i="0" u="none" strike="noStrike" kern="1200" cap="none" spc="0" normalizeH="0" baseline="0" noProof="0" dirty="0">
                <a:ln>
                  <a:noFill/>
                </a:ln>
                <a:solidFill>
                  <a:prstClr val="black">
                    <a:lumMod val="75000"/>
                    <a:lumOff val="25000"/>
                  </a:prstClr>
                </a:solidFill>
                <a:effectLst/>
                <a:uLnTx/>
                <a:uFillTx/>
                <a:latin typeface="Calibri Light"/>
                <a:ea typeface="+mj-ea"/>
                <a:cs typeface="+mj-cs"/>
              </a:rPr>
              <a:t>Retrospective Meetings</a:t>
            </a:r>
            <a:endParaRPr lang="en-GB" sz="4000" dirty="0">
              <a:solidFill>
                <a:schemeClr val="tx1">
                  <a:lumMod val="75000"/>
                  <a:lumOff val="25000"/>
                </a:schemeClr>
              </a:solidFill>
            </a:endParaRPr>
          </a:p>
        </p:txBody>
      </p:sp>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tle 1">
            <a:extLst>
              <a:ext uri="{FF2B5EF4-FFF2-40B4-BE49-F238E27FC236}">
                <a16:creationId xmlns:a16="http://schemas.microsoft.com/office/drawing/2014/main" id="{45DCFC20-4012-48AD-A61D-935BA95E929D}"/>
              </a:ext>
            </a:extLst>
          </p:cNvPr>
          <p:cNvSpPr txBox="1">
            <a:spLocks/>
          </p:cNvSpPr>
          <p:nvPr/>
        </p:nvSpPr>
        <p:spPr>
          <a:xfrm>
            <a:off x="7036354" y="664978"/>
            <a:ext cx="442113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dirty="0">
                <a:solidFill>
                  <a:schemeClr val="tx1">
                    <a:lumMod val="65000"/>
                    <a:lumOff val="35000"/>
                  </a:schemeClr>
                </a:solidFill>
              </a:rPr>
              <a:t>We have a lot of meetings…</a:t>
            </a:r>
          </a:p>
        </p:txBody>
      </p:sp>
      <p:sp>
        <p:nvSpPr>
          <p:cNvPr id="16" name="Title 1">
            <a:extLst>
              <a:ext uri="{FF2B5EF4-FFF2-40B4-BE49-F238E27FC236}">
                <a16:creationId xmlns:a16="http://schemas.microsoft.com/office/drawing/2014/main" id="{0E4533FD-5468-41BB-B6AD-A0446EF97895}"/>
              </a:ext>
            </a:extLst>
          </p:cNvPr>
          <p:cNvSpPr txBox="1">
            <a:spLocks/>
          </p:cNvSpPr>
          <p:nvPr/>
        </p:nvSpPr>
        <p:spPr>
          <a:xfrm>
            <a:off x="734511"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has your sprint been?”</a:t>
            </a:r>
          </a:p>
        </p:txBody>
      </p:sp>
      <p:sp>
        <p:nvSpPr>
          <p:cNvPr id="17" name="Title 1">
            <a:extLst>
              <a:ext uri="{FF2B5EF4-FFF2-40B4-BE49-F238E27FC236}">
                <a16:creationId xmlns:a16="http://schemas.microsoft.com/office/drawing/2014/main" id="{9AC2567A-9009-4BEA-AAA3-2B418D90758E}"/>
              </a:ext>
            </a:extLst>
          </p:cNvPr>
          <p:cNvSpPr txBox="1">
            <a:spLocks/>
          </p:cNvSpPr>
          <p:nvPr/>
        </p:nvSpPr>
        <p:spPr>
          <a:xfrm>
            <a:off x="734511" y="2640604"/>
            <a:ext cx="7508484" cy="3150596"/>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Happens </a:t>
            </a:r>
            <a:r>
              <a:rPr lang="en-GB" sz="2400" b="1" dirty="0">
                <a:solidFill>
                  <a:schemeClr val="tx1">
                    <a:lumMod val="75000"/>
                    <a:lumOff val="25000"/>
                  </a:schemeClr>
                </a:solidFill>
                <a:latin typeface="Calibri" panose="020F0502020204030204" pitchFamily="34" charset="0"/>
                <a:cs typeface="Calibri" panose="020F0502020204030204" pitchFamily="34" charset="0"/>
              </a:rPr>
              <a:t>at the end of the sprint</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Show off what you’ve done</a:t>
            </a:r>
            <a:br>
              <a:rPr lang="en-GB" sz="2400" dirty="0">
                <a:solidFill>
                  <a:schemeClr val="tx1">
                    <a:lumMod val="75000"/>
                    <a:lumOff val="25000"/>
                  </a:schemeClr>
                </a:solidFill>
                <a:latin typeface="Calibri" panose="020F0502020204030204" pitchFamily="34" charset="0"/>
                <a:cs typeface="Calibri" panose="020F0502020204030204" pitchFamily="34" charset="0"/>
              </a:rPr>
            </a:b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What went well/wrong</a:t>
            </a:r>
          </a:p>
        </p:txBody>
      </p:sp>
      <p:pic>
        <p:nvPicPr>
          <p:cNvPr id="4" name="Picture 3" descr="Text, letter&#10;&#10;Description automatically generated">
            <a:extLst>
              <a:ext uri="{FF2B5EF4-FFF2-40B4-BE49-F238E27FC236}">
                <a16:creationId xmlns:a16="http://schemas.microsoft.com/office/drawing/2014/main" id="{A28C4EC7-FAE8-49D7-B117-3B8F9FD3C180}"/>
              </a:ext>
            </a:extLst>
          </p:cNvPr>
          <p:cNvPicPr>
            <a:picLocks noChangeAspect="1"/>
          </p:cNvPicPr>
          <p:nvPr/>
        </p:nvPicPr>
        <p:blipFill rotWithShape="1">
          <a:blip r:embed="rId3">
            <a:extLst>
              <a:ext uri="{28A0092B-C50C-407E-A947-70E740481C1C}">
                <a14:useLocalDpi xmlns:a14="http://schemas.microsoft.com/office/drawing/2010/main" val="0"/>
              </a:ext>
            </a:extLst>
          </a:blip>
          <a:srcRect t="5928" b="3953"/>
          <a:stretch/>
        </p:blipFill>
        <p:spPr>
          <a:xfrm>
            <a:off x="6796077" y="1717627"/>
            <a:ext cx="4661408" cy="3150596"/>
          </a:xfrm>
          <a:prstGeom prst="rect">
            <a:avLst/>
          </a:prstGeom>
        </p:spPr>
      </p:pic>
    </p:spTree>
    <p:extLst>
      <p:ext uri="{BB962C8B-B14F-4D97-AF65-F5344CB8AC3E}">
        <p14:creationId xmlns:p14="http://schemas.microsoft.com/office/powerpoint/2010/main" val="229573816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4713095" cy="877737"/>
          </a:xfrm>
        </p:spPr>
        <p:txBody>
          <a:bodyPr anchor="ctr">
            <a:normAutofit/>
          </a:bodyPr>
          <a:lstStyle/>
          <a:p>
            <a:pPr algn="l"/>
            <a:r>
              <a:rPr kumimoji="0" lang="en-GB" sz="3200" b="1" i="0" u="none" strike="noStrike" kern="1200" cap="none" spc="0" normalizeH="0" baseline="0" noProof="0" dirty="0">
                <a:ln>
                  <a:noFill/>
                </a:ln>
                <a:solidFill>
                  <a:prstClr val="black">
                    <a:lumMod val="75000"/>
                    <a:lumOff val="25000"/>
                  </a:prstClr>
                </a:solidFill>
                <a:effectLst/>
                <a:uLnTx/>
                <a:uFillTx/>
                <a:latin typeface="Calibri Light"/>
                <a:ea typeface="+mj-ea"/>
                <a:cs typeface="+mj-cs"/>
              </a:rPr>
              <a:t>Daily Standup</a:t>
            </a:r>
            <a:endParaRPr lang="en-GB" sz="4000" dirty="0">
              <a:solidFill>
                <a:schemeClr val="tx1">
                  <a:lumMod val="75000"/>
                  <a:lumOff val="25000"/>
                </a:schemeClr>
              </a:solidFill>
            </a:endParaRPr>
          </a:p>
        </p:txBody>
      </p:sp>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tle 1">
            <a:extLst>
              <a:ext uri="{FF2B5EF4-FFF2-40B4-BE49-F238E27FC236}">
                <a16:creationId xmlns:a16="http://schemas.microsoft.com/office/drawing/2014/main" id="{45DCFC20-4012-48AD-A61D-935BA95E929D}"/>
              </a:ext>
            </a:extLst>
          </p:cNvPr>
          <p:cNvSpPr txBox="1">
            <a:spLocks/>
          </p:cNvSpPr>
          <p:nvPr/>
        </p:nvSpPr>
        <p:spPr>
          <a:xfrm>
            <a:off x="7036354" y="664978"/>
            <a:ext cx="442113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dirty="0">
                <a:solidFill>
                  <a:schemeClr val="tx1">
                    <a:lumMod val="65000"/>
                    <a:lumOff val="35000"/>
                  </a:schemeClr>
                </a:solidFill>
              </a:rPr>
              <a:t>We have a lot of meetings…</a:t>
            </a:r>
          </a:p>
        </p:txBody>
      </p:sp>
      <p:sp>
        <p:nvSpPr>
          <p:cNvPr id="16" name="Title 1">
            <a:extLst>
              <a:ext uri="{FF2B5EF4-FFF2-40B4-BE49-F238E27FC236}">
                <a16:creationId xmlns:a16="http://schemas.microsoft.com/office/drawing/2014/main" id="{0E4533FD-5468-41BB-B6AD-A0446EF97895}"/>
              </a:ext>
            </a:extLst>
          </p:cNvPr>
          <p:cNvSpPr txBox="1">
            <a:spLocks/>
          </p:cNvSpPr>
          <p:nvPr/>
        </p:nvSpPr>
        <p:spPr>
          <a:xfrm>
            <a:off x="734511"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has your day been?”</a:t>
            </a:r>
          </a:p>
        </p:txBody>
      </p:sp>
      <p:sp>
        <p:nvSpPr>
          <p:cNvPr id="17" name="Title 1">
            <a:extLst>
              <a:ext uri="{FF2B5EF4-FFF2-40B4-BE49-F238E27FC236}">
                <a16:creationId xmlns:a16="http://schemas.microsoft.com/office/drawing/2014/main" id="{9AC2567A-9009-4BEA-AAA3-2B418D90758E}"/>
              </a:ext>
            </a:extLst>
          </p:cNvPr>
          <p:cNvSpPr txBox="1">
            <a:spLocks/>
          </p:cNvSpPr>
          <p:nvPr/>
        </p:nvSpPr>
        <p:spPr>
          <a:xfrm>
            <a:off x="734511" y="2640604"/>
            <a:ext cx="7508484" cy="3150596"/>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Happens </a:t>
            </a:r>
            <a:r>
              <a:rPr lang="en-GB" sz="2400" b="1" dirty="0">
                <a:solidFill>
                  <a:schemeClr val="tx1">
                    <a:lumMod val="75000"/>
                    <a:lumOff val="25000"/>
                  </a:schemeClr>
                </a:solidFill>
                <a:latin typeface="Calibri" panose="020F0502020204030204" pitchFamily="34" charset="0"/>
                <a:cs typeface="Calibri" panose="020F0502020204030204" pitchFamily="34" charset="0"/>
              </a:rPr>
              <a:t>once a day </a:t>
            </a:r>
            <a:r>
              <a:rPr lang="en-GB" sz="2400" dirty="0">
                <a:solidFill>
                  <a:schemeClr val="tx1">
                    <a:lumMod val="75000"/>
                    <a:lumOff val="25000"/>
                  </a:schemeClr>
                </a:solidFill>
                <a:latin typeface="Calibri" panose="020F0502020204030204" pitchFamily="34" charset="0"/>
                <a:cs typeface="Calibri" panose="020F0502020204030204" pitchFamily="34" charset="0"/>
              </a:rPr>
              <a:t>at 10:30</a:t>
            </a:r>
          </a:p>
          <a:p>
            <a:pPr marL="342900" indent="-342900" algn="l">
              <a:buFont typeface="Arial" panose="020B0604020202020204" pitchFamily="34" charset="0"/>
              <a:buChar char="•"/>
            </a:pP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Tell everyone </a:t>
            </a:r>
            <a:r>
              <a:rPr lang="en-GB" sz="2400" b="1" dirty="0">
                <a:solidFill>
                  <a:schemeClr val="tx1">
                    <a:lumMod val="75000"/>
                    <a:lumOff val="25000"/>
                  </a:schemeClr>
                </a:solidFill>
                <a:latin typeface="Calibri" panose="020F0502020204030204" pitchFamily="34" charset="0"/>
                <a:cs typeface="Calibri" panose="020F0502020204030204" pitchFamily="34" charset="0"/>
              </a:rPr>
              <a:t>what you are doing</a:t>
            </a:r>
          </a:p>
          <a:p>
            <a:pPr marL="342900" indent="-342900" algn="l">
              <a:buFont typeface="Arial" panose="020B0604020202020204" pitchFamily="34" charset="0"/>
              <a:buChar char="•"/>
            </a:pP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Talk to people after Standup</a:t>
            </a:r>
          </a:p>
        </p:txBody>
      </p:sp>
    </p:spTree>
    <p:extLst>
      <p:ext uri="{BB962C8B-B14F-4D97-AF65-F5344CB8AC3E}">
        <p14:creationId xmlns:p14="http://schemas.microsoft.com/office/powerpoint/2010/main" val="141103027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DF1735-F297-4EB8-B6C9-1B6F1BE70FAF}"/>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4612319" cy="877737"/>
          </a:xfrm>
        </p:spPr>
        <p:txBody>
          <a:bodyPr anchor="ctr">
            <a:normAutofit/>
          </a:bodyPr>
          <a:lstStyle/>
          <a:p>
            <a:pPr algn="l"/>
            <a:r>
              <a:rPr lang="en-GB" sz="4000" dirty="0">
                <a:solidFill>
                  <a:schemeClr val="tx1">
                    <a:lumMod val="75000"/>
                    <a:lumOff val="25000"/>
                  </a:schemeClr>
                </a:solidFill>
              </a:rPr>
              <a:t>Sprint Board</a:t>
            </a:r>
          </a:p>
        </p:txBody>
      </p:sp>
      <p:pic>
        <p:nvPicPr>
          <p:cNvPr id="6146" name="Picture 2" descr="Image result for jira bug sprint"/>
          <p:cNvPicPr>
            <a:picLocks noChangeAspect="1" noChangeArrowheads="1"/>
          </p:cNvPicPr>
          <p:nvPr/>
        </p:nvPicPr>
        <p:blipFill rotWithShape="1">
          <a:blip r:embed="rId3">
            <a:extLst>
              <a:ext uri="{28A0092B-C50C-407E-A947-70E740481C1C}">
                <a14:useLocalDpi xmlns:a14="http://schemas.microsoft.com/office/drawing/2010/main" val="0"/>
              </a:ext>
            </a:extLst>
          </a:blip>
          <a:srcRect l="808" t="1850" r="751" b="26134"/>
          <a:stretch/>
        </p:blipFill>
        <p:spPr bwMode="auto">
          <a:xfrm>
            <a:off x="734514" y="2180972"/>
            <a:ext cx="10722972" cy="4080946"/>
          </a:xfrm>
          <a:prstGeom prst="rect">
            <a:avLst/>
          </a:prstGeom>
          <a:noFill/>
          <a:extLst>
            <a:ext uri="{909E8E84-426E-40DD-AFC4-6F175D3DCCD1}">
              <a14:hiddenFill xmlns:a14="http://schemas.microsoft.com/office/drawing/2010/main">
                <a:solidFill>
                  <a:srgbClr val="FFFFFF"/>
                </a:solidFill>
              </a14:hiddenFill>
            </a:ext>
          </a:extLst>
        </p:spPr>
      </p:pic>
      <p:sp>
        <p:nvSpPr>
          <p:cNvPr id="15" name="Background Slice 2">
            <a:extLst>
              <a:ext uri="{FF2B5EF4-FFF2-40B4-BE49-F238E27FC236}">
                <a16:creationId xmlns:a16="http://schemas.microsoft.com/office/drawing/2014/main" id="{78C3A77D-907E-4344-B851-4A5B365F0A22}"/>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6" name="Background Slice 2">
            <a:extLst>
              <a:ext uri="{FF2B5EF4-FFF2-40B4-BE49-F238E27FC236}">
                <a16:creationId xmlns:a16="http://schemas.microsoft.com/office/drawing/2014/main" id="{EE3EC315-A356-4DBE-9120-2F01AF748F6F}"/>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0" name="Oval 9">
            <a:extLst>
              <a:ext uri="{FF2B5EF4-FFF2-40B4-BE49-F238E27FC236}">
                <a16:creationId xmlns:a16="http://schemas.microsoft.com/office/drawing/2014/main" id="{06D0E858-581D-4CDF-B53D-048801244935}"/>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818963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1271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Title 1">
            <a:extLst>
              <a:ext uri="{FF2B5EF4-FFF2-40B4-BE49-F238E27FC236}">
                <a16:creationId xmlns:a16="http://schemas.microsoft.com/office/drawing/2014/main" id="{EB464405-7141-4E7E-95A3-880CBFBD5C6C}"/>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24" name="Title 1">
            <a:extLst>
              <a:ext uri="{FF2B5EF4-FFF2-40B4-BE49-F238E27FC236}">
                <a16:creationId xmlns:a16="http://schemas.microsoft.com/office/drawing/2014/main" id="{9B0D749C-67CD-46E1-AFA3-11B903028704}"/>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6882457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Background Slice 2">
            <a:extLst>
              <a:ext uri="{FF2B5EF4-FFF2-40B4-BE49-F238E27FC236}">
                <a16:creationId xmlns:a16="http://schemas.microsoft.com/office/drawing/2014/main" id="{85648F80-5DFC-43F8-862E-75953F7F7863}"/>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6" name="Background Slice 2">
            <a:extLst>
              <a:ext uri="{FF2B5EF4-FFF2-40B4-BE49-F238E27FC236}">
                <a16:creationId xmlns:a16="http://schemas.microsoft.com/office/drawing/2014/main" id="{B761CFE5-CCDE-4318-883D-F2D2B4A80910}"/>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pic>
        <p:nvPicPr>
          <p:cNvPr id="2052" name="Picture 4">
            <a:extLst>
              <a:ext uri="{FF2B5EF4-FFF2-40B4-BE49-F238E27FC236}">
                <a16:creationId xmlns:a16="http://schemas.microsoft.com/office/drawing/2014/main" id="{9D6BB887-4003-4691-B911-6345D33350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542"/>
          <a:stretch/>
        </p:blipFill>
        <p:spPr bwMode="auto">
          <a:xfrm>
            <a:off x="6096000" y="338069"/>
            <a:ext cx="5480520" cy="6180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413403"/>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2BA7A31F-F2DA-43A4-A044-77D6FC4C27FF}"/>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76200"/>
            <a:ext cx="792480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4117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ckground Slice 2">
            <a:extLst>
              <a:ext uri="{FF2B5EF4-FFF2-40B4-BE49-F238E27FC236}">
                <a16:creationId xmlns:a16="http://schemas.microsoft.com/office/drawing/2014/main" id="{1A2F5E53-B9BC-4CBC-B93D-3152E0C43788}"/>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5" name="Background Slice 2">
            <a:extLst>
              <a:ext uri="{FF2B5EF4-FFF2-40B4-BE49-F238E27FC236}">
                <a16:creationId xmlns:a16="http://schemas.microsoft.com/office/drawing/2014/main" id="{1AD8956A-9B70-4DD2-B341-3E99C879D4D1}"/>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pic>
        <p:nvPicPr>
          <p:cNvPr id="9" name="Picture 4" descr="https://upload.wikimedia.org/wikipedia/en/thumb/0/02/Devolver_Digital.svg/1200px-Devolver_Digital.svg.png">
            <a:extLst>
              <a:ext uri="{FF2B5EF4-FFF2-40B4-BE49-F238E27FC236}">
                <a16:creationId xmlns:a16="http://schemas.microsoft.com/office/drawing/2014/main" id="{A3743F96-AF75-46AF-8119-0A9FD4739ECC}"/>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831681" y="1562301"/>
            <a:ext cx="1269742" cy="57308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7C7E5419-2DBD-4027-85B1-8237242FC54F}"/>
              </a:ext>
            </a:extLst>
          </p:cNvPr>
          <p:cNvPicPr>
            <a:picLocks noChangeAspect="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630552" y="1150530"/>
            <a:ext cx="930896" cy="1113952"/>
          </a:xfrm>
          <a:prstGeom prst="rect">
            <a:avLst/>
          </a:prstGeom>
        </p:spPr>
      </p:pic>
      <p:pic>
        <p:nvPicPr>
          <p:cNvPr id="1026" name="Picture 2">
            <a:extLst>
              <a:ext uri="{FF2B5EF4-FFF2-40B4-BE49-F238E27FC236}">
                <a16:creationId xmlns:a16="http://schemas.microsoft.com/office/drawing/2014/main" id="{5F6C268D-1045-4D86-A29A-7F776FC2C8E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9938" b="20011"/>
          <a:stretch/>
        </p:blipFill>
        <p:spPr bwMode="auto">
          <a:xfrm>
            <a:off x="9102289" y="1448381"/>
            <a:ext cx="1202872" cy="842624"/>
          </a:xfrm>
          <a:prstGeom prst="rect">
            <a:avLst/>
          </a:prstGeom>
          <a:noFill/>
          <a:extLst>
            <a:ext uri="{909E8E84-426E-40DD-AFC4-6F175D3DCCD1}">
              <a14:hiddenFill xmlns:a14="http://schemas.microsoft.com/office/drawing/2010/main">
                <a:solidFill>
                  <a:srgbClr val="FFFFFF"/>
                </a:solidFill>
              </a14:hiddenFill>
            </a:ext>
          </a:extLst>
        </p:spPr>
      </p:pic>
      <p:sp>
        <p:nvSpPr>
          <p:cNvPr id="14" name="Subtitle 2">
            <a:extLst>
              <a:ext uri="{FF2B5EF4-FFF2-40B4-BE49-F238E27FC236}">
                <a16:creationId xmlns:a16="http://schemas.microsoft.com/office/drawing/2014/main" id="{2D58D39D-09B7-4D9A-8596-6883355AE878}"/>
              </a:ext>
            </a:extLst>
          </p:cNvPr>
          <p:cNvSpPr txBox="1">
            <a:spLocks/>
          </p:cNvSpPr>
          <p:nvPr/>
        </p:nvSpPr>
        <p:spPr>
          <a:xfrm>
            <a:off x="964125" y="2650762"/>
            <a:ext cx="2998411" cy="838646"/>
          </a:xfrm>
          <a:prstGeom prst="rect">
            <a:avLst/>
          </a:prstGeom>
        </p:spPr>
        <p:txBody>
          <a:bodyPr vert="horz" lIns="91440" tIns="45720" rIns="91440" bIns="45720" rtlCol="0" anchor="t">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dirty="0">
                <a:solidFill>
                  <a:schemeClr val="tx1">
                    <a:lumMod val="75000"/>
                    <a:lumOff val="2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12</a:t>
            </a:r>
            <a:r>
              <a:rPr lang="en-GB" sz="1800" dirty="0">
                <a:solidFill>
                  <a:schemeClr val="tx1">
                    <a:lumMod val="75000"/>
                    <a:lumOff val="2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3</a:t>
            </a:r>
            <a:r>
              <a:rPr lang="en-GB" sz="1800" dirty="0">
                <a:solidFill>
                  <a:schemeClr val="tx1">
                    <a:lumMod val="75000"/>
                    <a:lumOff val="25000"/>
                  </a:schemeClr>
                </a:solidFill>
                <a:latin typeface="Calibri" panose="020F0502020204030204" pitchFamily="34" charset="0"/>
                <a:cs typeface="Calibri" panose="020F0502020204030204" pitchFamily="34" charset="0"/>
              </a:rPr>
              <a:t> person team</a:t>
            </a:r>
          </a:p>
        </p:txBody>
      </p:sp>
      <p:sp>
        <p:nvSpPr>
          <p:cNvPr id="15" name="Subtitle 2">
            <a:extLst>
              <a:ext uri="{FF2B5EF4-FFF2-40B4-BE49-F238E27FC236}">
                <a16:creationId xmlns:a16="http://schemas.microsoft.com/office/drawing/2014/main" id="{711AE9FD-0DF6-43B3-A4FD-01494977D43F}"/>
              </a:ext>
            </a:extLst>
          </p:cNvPr>
          <p:cNvSpPr txBox="1">
            <a:spLocks/>
          </p:cNvSpPr>
          <p:nvPr/>
        </p:nvSpPr>
        <p:spPr>
          <a:xfrm>
            <a:off x="4597512" y="2650763"/>
            <a:ext cx="2998411" cy="838645"/>
          </a:xfrm>
          <a:prstGeom prst="rect">
            <a:avLst/>
          </a:prstGeom>
        </p:spPr>
        <p:txBody>
          <a:bodyPr vert="horz" lIns="91440" tIns="45720" rIns="91440" bIns="45720" rtlCol="0" anchor="t">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dirty="0">
                <a:solidFill>
                  <a:schemeClr val="tx1">
                    <a:lumMod val="75000"/>
                    <a:lumOff val="25000"/>
                  </a:schemeClr>
                </a:solidFill>
                <a:latin typeface="Calibri" panose="020F0502020204030204" pitchFamily="34" charset="0"/>
                <a:cs typeface="Calibri" panose="020F0502020204030204" pitchFamily="34" charset="0"/>
              </a:rPr>
              <a:t>TT Odyssey</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2</a:t>
            </a:r>
            <a:r>
              <a:rPr lang="en-GB" sz="1800" dirty="0">
                <a:solidFill>
                  <a:schemeClr val="tx1">
                    <a:lumMod val="75000"/>
                    <a:lumOff val="25000"/>
                  </a:schemeClr>
                </a:solidFill>
                <a:latin typeface="Calibri" panose="020F0502020204030204" pitchFamily="34" charset="0"/>
                <a:cs typeface="Calibri" panose="020F0502020204030204" pitchFamily="34" charset="0"/>
              </a:rPr>
              <a:t> years, </a:t>
            </a:r>
            <a:r>
              <a:rPr lang="en-GB" sz="1800" b="1" dirty="0">
                <a:solidFill>
                  <a:schemeClr val="tx1">
                    <a:lumMod val="75000"/>
                    <a:lumOff val="25000"/>
                  </a:schemeClr>
                </a:solidFill>
                <a:latin typeface="Calibri" panose="020F0502020204030204" pitchFamily="34" charset="0"/>
                <a:cs typeface="Calibri" panose="020F0502020204030204" pitchFamily="34" charset="0"/>
              </a:rPr>
              <a:t>3</a:t>
            </a:r>
            <a:r>
              <a:rPr lang="en-GB" sz="1800" dirty="0">
                <a:solidFill>
                  <a:schemeClr val="tx1">
                    <a:lumMod val="75000"/>
                    <a:lumOff val="2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30</a:t>
            </a:r>
            <a:r>
              <a:rPr lang="en-GB" sz="1800" dirty="0">
                <a:solidFill>
                  <a:schemeClr val="tx1">
                    <a:lumMod val="75000"/>
                    <a:lumOff val="25000"/>
                  </a:schemeClr>
                </a:solidFill>
                <a:latin typeface="Calibri" panose="020F0502020204030204" pitchFamily="34" charset="0"/>
                <a:cs typeface="Calibri" panose="020F0502020204030204" pitchFamily="34" charset="0"/>
              </a:rPr>
              <a:t> person studio</a:t>
            </a:r>
          </a:p>
        </p:txBody>
      </p:sp>
      <p:sp>
        <p:nvSpPr>
          <p:cNvPr id="16" name="Subtitle 2">
            <a:extLst>
              <a:ext uri="{FF2B5EF4-FFF2-40B4-BE49-F238E27FC236}">
                <a16:creationId xmlns:a16="http://schemas.microsoft.com/office/drawing/2014/main" id="{169ACD97-8D75-4716-91A1-2BD85D5F93B3}"/>
              </a:ext>
            </a:extLst>
          </p:cNvPr>
          <p:cNvSpPr txBox="1">
            <a:spLocks/>
          </p:cNvSpPr>
          <p:nvPr/>
        </p:nvSpPr>
        <p:spPr>
          <a:xfrm>
            <a:off x="8230897" y="2650763"/>
            <a:ext cx="2998411" cy="838645"/>
          </a:xfrm>
          <a:prstGeom prst="rect">
            <a:avLst/>
          </a:prstGeom>
        </p:spPr>
        <p:txBody>
          <a:bodyPr vert="horz" lIns="91440" tIns="45720" rIns="91440" bIns="45720" rtlCol="0" anchor="t">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dirty="0">
                <a:solidFill>
                  <a:schemeClr val="tx1">
                    <a:lumMod val="75000"/>
                    <a:lumOff val="25000"/>
                  </a:schemeClr>
                </a:solidFill>
                <a:latin typeface="Calibri" panose="020F0502020204030204" pitchFamily="34" charset="0"/>
                <a:cs typeface="Calibri" panose="020F0502020204030204" pitchFamily="34" charset="0"/>
              </a:rPr>
              <a:t>Cloud Imperium Games</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1</a:t>
            </a:r>
            <a:r>
              <a:rPr lang="en-GB" sz="1800" dirty="0">
                <a:solidFill>
                  <a:schemeClr val="tx1">
                    <a:lumMod val="75000"/>
                    <a:lumOff val="25000"/>
                  </a:schemeClr>
                </a:solidFill>
                <a:latin typeface="Calibri" panose="020F0502020204030204" pitchFamily="34" charset="0"/>
                <a:cs typeface="Calibri" panose="020F0502020204030204" pitchFamily="34" charset="0"/>
              </a:rPr>
              <a:t> year, </a:t>
            </a:r>
            <a:r>
              <a:rPr lang="en-GB" sz="1800" b="1" dirty="0">
                <a:solidFill>
                  <a:schemeClr val="tx1">
                    <a:lumMod val="75000"/>
                    <a:lumOff val="25000"/>
                  </a:schemeClr>
                </a:solidFill>
                <a:latin typeface="Calibri" panose="020F0502020204030204" pitchFamily="34" charset="0"/>
                <a:cs typeface="Calibri" panose="020F0502020204030204" pitchFamily="34" charset="0"/>
              </a:rPr>
              <a:t>3</a:t>
            </a:r>
            <a:r>
              <a:rPr lang="en-GB" sz="1800" dirty="0">
                <a:solidFill>
                  <a:schemeClr val="tx1">
                    <a:lumMod val="75000"/>
                    <a:lumOff val="2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800" b="1" dirty="0">
                <a:solidFill>
                  <a:schemeClr val="tx1">
                    <a:lumMod val="75000"/>
                    <a:lumOff val="25000"/>
                  </a:schemeClr>
                </a:solidFill>
                <a:latin typeface="Calibri" panose="020F0502020204030204" pitchFamily="34" charset="0"/>
                <a:cs typeface="Calibri" panose="020F0502020204030204" pitchFamily="34" charset="0"/>
              </a:rPr>
              <a:t>700</a:t>
            </a:r>
            <a:r>
              <a:rPr lang="en-GB" sz="1800" dirty="0">
                <a:solidFill>
                  <a:schemeClr val="tx1">
                    <a:lumMod val="75000"/>
                    <a:lumOff val="25000"/>
                  </a:schemeClr>
                </a:solidFill>
                <a:latin typeface="Calibri" panose="020F0502020204030204" pitchFamily="34" charset="0"/>
                <a:cs typeface="Calibri" panose="020F0502020204030204" pitchFamily="34" charset="0"/>
              </a:rPr>
              <a:t> person studio</a:t>
            </a:r>
          </a:p>
        </p:txBody>
      </p:sp>
      <p:pic>
        <p:nvPicPr>
          <p:cNvPr id="1032" name="Picture 8">
            <a:extLst>
              <a:ext uri="{FF2B5EF4-FFF2-40B4-BE49-F238E27FC236}">
                <a16:creationId xmlns:a16="http://schemas.microsoft.com/office/drawing/2014/main" id="{8ECE98FD-A8B4-48AD-8CD7-376AD93EC15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97512" y="3934038"/>
            <a:ext cx="2998410" cy="168660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4F087C3-E1DF-4AC6-A324-DCD160EE3D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33797" y="3934038"/>
            <a:ext cx="2997523" cy="168660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94E8AE2B-9D41-428C-9104-D77231B6885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1227" y="3934038"/>
            <a:ext cx="2998410" cy="1686605"/>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EC56634B-04DF-4545-8DC2-D5E2297CB034}"/>
              </a:ext>
            </a:extLst>
          </p:cNvPr>
          <p:cNvSpPr/>
          <p:nvPr/>
        </p:nvSpPr>
        <p:spPr>
          <a:xfrm>
            <a:off x="2460431" y="710352"/>
            <a:ext cx="7920000" cy="72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val 30">
            <a:extLst>
              <a:ext uri="{FF2B5EF4-FFF2-40B4-BE49-F238E27FC236}">
                <a16:creationId xmlns:a16="http://schemas.microsoft.com/office/drawing/2014/main" id="{F21A7E82-B3C2-42C7-8C9F-2D8DD09CD20D}"/>
              </a:ext>
            </a:extLst>
          </p:cNvPr>
          <p:cNvSpPr/>
          <p:nvPr/>
        </p:nvSpPr>
        <p:spPr>
          <a:xfrm>
            <a:off x="2333821" y="619741"/>
            <a:ext cx="253222" cy="25322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0230DCBF-695D-40A3-BB06-07E339A2092B}"/>
              </a:ext>
            </a:extLst>
          </p:cNvPr>
          <p:cNvSpPr/>
          <p:nvPr/>
        </p:nvSpPr>
        <p:spPr>
          <a:xfrm>
            <a:off x="5967525" y="619741"/>
            <a:ext cx="253222" cy="25322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F758C1DC-F034-4468-89D1-8DE14DAC149F}"/>
              </a:ext>
            </a:extLst>
          </p:cNvPr>
          <p:cNvSpPr/>
          <p:nvPr/>
        </p:nvSpPr>
        <p:spPr>
          <a:xfrm>
            <a:off x="9577114" y="619741"/>
            <a:ext cx="253222" cy="25322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84242932"/>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Title 1">
            <a:extLst>
              <a:ext uri="{FF2B5EF4-FFF2-40B4-BE49-F238E27FC236}">
                <a16:creationId xmlns:a16="http://schemas.microsoft.com/office/drawing/2014/main" id="{77411A2D-74E5-4518-ACA4-F0C98501DEF1}"/>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16" name="Background Slice 2">
            <a:extLst>
              <a:ext uri="{FF2B5EF4-FFF2-40B4-BE49-F238E27FC236}">
                <a16:creationId xmlns:a16="http://schemas.microsoft.com/office/drawing/2014/main" id="{06CBF1E2-A589-42D6-8974-75DD5A124917}"/>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7" name="Background Slice 2">
            <a:extLst>
              <a:ext uri="{FF2B5EF4-FFF2-40B4-BE49-F238E27FC236}">
                <a16:creationId xmlns:a16="http://schemas.microsoft.com/office/drawing/2014/main" id="{89DF6A23-9A0D-4F78-BB8A-D3283141411E}"/>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Tree>
    <p:extLst>
      <p:ext uri="{BB962C8B-B14F-4D97-AF65-F5344CB8AC3E}">
        <p14:creationId xmlns:p14="http://schemas.microsoft.com/office/powerpoint/2010/main" val="663795908"/>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Title 1">
            <a:extLst>
              <a:ext uri="{FF2B5EF4-FFF2-40B4-BE49-F238E27FC236}">
                <a16:creationId xmlns:a16="http://schemas.microsoft.com/office/drawing/2014/main" id="{77411A2D-74E5-4518-ACA4-F0C98501DEF1}"/>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16" name="Background Slice 2">
            <a:extLst>
              <a:ext uri="{FF2B5EF4-FFF2-40B4-BE49-F238E27FC236}">
                <a16:creationId xmlns:a16="http://schemas.microsoft.com/office/drawing/2014/main" id="{06CBF1E2-A589-42D6-8974-75DD5A124917}"/>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7" name="Background Slice 2">
            <a:extLst>
              <a:ext uri="{FF2B5EF4-FFF2-40B4-BE49-F238E27FC236}">
                <a16:creationId xmlns:a16="http://schemas.microsoft.com/office/drawing/2014/main" id="{89DF6A23-9A0D-4F78-BB8A-D3283141411E}"/>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8" name="Title 1">
            <a:extLst>
              <a:ext uri="{FF2B5EF4-FFF2-40B4-BE49-F238E27FC236}">
                <a16:creationId xmlns:a16="http://schemas.microsoft.com/office/drawing/2014/main" id="{D5754C68-CA4D-4D9B-B3ED-773C770909CC}"/>
              </a:ext>
            </a:extLst>
          </p:cNvPr>
          <p:cNvSpPr txBox="1">
            <a:spLocks/>
          </p:cNvSpPr>
          <p:nvPr/>
        </p:nvSpPr>
        <p:spPr>
          <a:xfrm>
            <a:off x="734513" y="3373335"/>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Mentoring</a:t>
            </a:r>
          </a:p>
        </p:txBody>
      </p:sp>
      <p:pic>
        <p:nvPicPr>
          <p:cNvPr id="9" name="Picture 8">
            <a:extLst>
              <a:ext uri="{FF2B5EF4-FFF2-40B4-BE49-F238E27FC236}">
                <a16:creationId xmlns:a16="http://schemas.microsoft.com/office/drawing/2014/main" id="{1F644C04-8B70-4E8D-990B-830D43E9498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rot="5400000">
            <a:off x="6553209" y="1342113"/>
            <a:ext cx="5978903" cy="4484177"/>
          </a:xfrm>
          <a:prstGeom prst="rect">
            <a:avLst/>
          </a:prstGeom>
          <a:ln w="12700">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690734127"/>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Title 1">
            <a:extLst>
              <a:ext uri="{FF2B5EF4-FFF2-40B4-BE49-F238E27FC236}">
                <a16:creationId xmlns:a16="http://schemas.microsoft.com/office/drawing/2014/main" id="{77411A2D-74E5-4518-ACA4-F0C98501DEF1}"/>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16" name="Title 1">
            <a:extLst>
              <a:ext uri="{FF2B5EF4-FFF2-40B4-BE49-F238E27FC236}">
                <a16:creationId xmlns:a16="http://schemas.microsoft.com/office/drawing/2014/main" id="{B2802E1B-C65A-4318-B6A3-574381D0DE2B}"/>
              </a:ext>
            </a:extLst>
          </p:cNvPr>
          <p:cNvSpPr txBox="1">
            <a:spLocks/>
          </p:cNvSpPr>
          <p:nvPr/>
        </p:nvSpPr>
        <p:spPr>
          <a:xfrm>
            <a:off x="734512" y="3373335"/>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Mentoring</a:t>
            </a:r>
          </a:p>
        </p:txBody>
      </p:sp>
      <p:pic>
        <p:nvPicPr>
          <p:cNvPr id="1026" name="Picture 2">
            <a:extLst>
              <a:ext uri="{FF2B5EF4-FFF2-40B4-BE49-F238E27FC236}">
                <a16:creationId xmlns:a16="http://schemas.microsoft.com/office/drawing/2014/main" id="{C5786CF3-A74C-4DA0-8E9A-5EAFC7A94A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6867" y="1905618"/>
            <a:ext cx="6731884" cy="342467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7" name="Background Slice 2">
            <a:extLst>
              <a:ext uri="{FF2B5EF4-FFF2-40B4-BE49-F238E27FC236}">
                <a16:creationId xmlns:a16="http://schemas.microsoft.com/office/drawing/2014/main" id="{715E5090-DD98-4741-B5EE-004DE75A109B}"/>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8" name="Background Slice 2">
            <a:extLst>
              <a:ext uri="{FF2B5EF4-FFF2-40B4-BE49-F238E27FC236}">
                <a16:creationId xmlns:a16="http://schemas.microsoft.com/office/drawing/2014/main" id="{8E0E5853-575F-4032-8F90-DC628A870B41}"/>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1" name="Title 1">
            <a:extLst>
              <a:ext uri="{FF2B5EF4-FFF2-40B4-BE49-F238E27FC236}">
                <a16:creationId xmlns:a16="http://schemas.microsoft.com/office/drawing/2014/main" id="{8B99D578-9699-4D99-AEB0-E04A03DED5F0}"/>
              </a:ext>
            </a:extLst>
          </p:cNvPr>
          <p:cNvSpPr txBox="1">
            <a:spLocks/>
          </p:cNvSpPr>
          <p:nvPr/>
        </p:nvSpPr>
        <p:spPr>
          <a:xfrm>
            <a:off x="734512" y="3862574"/>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Planning and Theory</a:t>
            </a:r>
          </a:p>
        </p:txBody>
      </p:sp>
    </p:spTree>
    <p:extLst>
      <p:ext uri="{BB962C8B-B14F-4D97-AF65-F5344CB8AC3E}">
        <p14:creationId xmlns:p14="http://schemas.microsoft.com/office/powerpoint/2010/main" val="828572119"/>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Title 1">
            <a:extLst>
              <a:ext uri="{FF2B5EF4-FFF2-40B4-BE49-F238E27FC236}">
                <a16:creationId xmlns:a16="http://schemas.microsoft.com/office/drawing/2014/main" id="{77411A2D-74E5-4518-ACA4-F0C98501DEF1}"/>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17" name="Title 1">
            <a:extLst>
              <a:ext uri="{FF2B5EF4-FFF2-40B4-BE49-F238E27FC236}">
                <a16:creationId xmlns:a16="http://schemas.microsoft.com/office/drawing/2014/main" id="{46C9DC3F-F842-46FC-AB59-DE3446FBBE2D}"/>
              </a:ext>
            </a:extLst>
          </p:cNvPr>
          <p:cNvSpPr txBox="1">
            <a:spLocks/>
          </p:cNvSpPr>
          <p:nvPr/>
        </p:nvSpPr>
        <p:spPr>
          <a:xfrm>
            <a:off x="734512" y="4351813"/>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Ideas and Play Testing</a:t>
            </a:r>
          </a:p>
        </p:txBody>
      </p:sp>
      <p:sp>
        <p:nvSpPr>
          <p:cNvPr id="18" name="Background Slice 2">
            <a:extLst>
              <a:ext uri="{FF2B5EF4-FFF2-40B4-BE49-F238E27FC236}">
                <a16:creationId xmlns:a16="http://schemas.microsoft.com/office/drawing/2014/main" id="{16B57353-CCA1-4EDF-9EA1-5C73699210EB}"/>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9" name="Background Slice 2">
            <a:extLst>
              <a:ext uri="{FF2B5EF4-FFF2-40B4-BE49-F238E27FC236}">
                <a16:creationId xmlns:a16="http://schemas.microsoft.com/office/drawing/2014/main" id="{FD32AAD0-4040-4B0A-8BF4-8C123E17CB06}"/>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3" name="Title 1">
            <a:extLst>
              <a:ext uri="{FF2B5EF4-FFF2-40B4-BE49-F238E27FC236}">
                <a16:creationId xmlns:a16="http://schemas.microsoft.com/office/drawing/2014/main" id="{89B91C2B-5C76-4E92-8F50-C79029104FCE}"/>
              </a:ext>
            </a:extLst>
          </p:cNvPr>
          <p:cNvSpPr txBox="1">
            <a:spLocks/>
          </p:cNvSpPr>
          <p:nvPr/>
        </p:nvSpPr>
        <p:spPr>
          <a:xfrm>
            <a:off x="734512" y="3373335"/>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Mentoring</a:t>
            </a:r>
          </a:p>
        </p:txBody>
      </p:sp>
      <p:sp>
        <p:nvSpPr>
          <p:cNvPr id="20" name="Title 1">
            <a:extLst>
              <a:ext uri="{FF2B5EF4-FFF2-40B4-BE49-F238E27FC236}">
                <a16:creationId xmlns:a16="http://schemas.microsoft.com/office/drawing/2014/main" id="{472C6249-86A9-410A-B578-E8ADDE671675}"/>
              </a:ext>
            </a:extLst>
          </p:cNvPr>
          <p:cNvSpPr txBox="1">
            <a:spLocks/>
          </p:cNvSpPr>
          <p:nvPr/>
        </p:nvSpPr>
        <p:spPr>
          <a:xfrm>
            <a:off x="734512" y="3862574"/>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Planning and Theory</a:t>
            </a:r>
          </a:p>
        </p:txBody>
      </p:sp>
    </p:spTree>
    <p:extLst>
      <p:ext uri="{BB962C8B-B14F-4D97-AF65-F5344CB8AC3E}">
        <p14:creationId xmlns:p14="http://schemas.microsoft.com/office/powerpoint/2010/main" val="1951597247"/>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sp>
        <p:nvSpPr>
          <p:cNvPr id="15" name="Title 1">
            <a:extLst>
              <a:ext uri="{FF2B5EF4-FFF2-40B4-BE49-F238E27FC236}">
                <a16:creationId xmlns:a16="http://schemas.microsoft.com/office/drawing/2014/main" id="{77411A2D-74E5-4518-ACA4-F0C98501DEF1}"/>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18" name="Title 1">
            <a:extLst>
              <a:ext uri="{FF2B5EF4-FFF2-40B4-BE49-F238E27FC236}">
                <a16:creationId xmlns:a16="http://schemas.microsoft.com/office/drawing/2014/main" id="{7CEE3B82-9A2D-4524-8943-64C76B4F2653}"/>
              </a:ext>
            </a:extLst>
          </p:cNvPr>
          <p:cNvSpPr txBox="1">
            <a:spLocks/>
          </p:cNvSpPr>
          <p:nvPr/>
        </p:nvSpPr>
        <p:spPr>
          <a:xfrm>
            <a:off x="734511" y="4841052"/>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Live Ops</a:t>
            </a:r>
          </a:p>
        </p:txBody>
      </p:sp>
      <p:sp>
        <p:nvSpPr>
          <p:cNvPr id="19" name="Background Slice 2">
            <a:extLst>
              <a:ext uri="{FF2B5EF4-FFF2-40B4-BE49-F238E27FC236}">
                <a16:creationId xmlns:a16="http://schemas.microsoft.com/office/drawing/2014/main" id="{5DC563F1-695A-4EBF-B42B-BF8266D5503A}"/>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0" name="Background Slice 2">
            <a:extLst>
              <a:ext uri="{FF2B5EF4-FFF2-40B4-BE49-F238E27FC236}">
                <a16:creationId xmlns:a16="http://schemas.microsoft.com/office/drawing/2014/main" id="{2EDE835E-3C8B-4243-9D5F-15BF485681CD}"/>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1" name="Title 1">
            <a:extLst>
              <a:ext uri="{FF2B5EF4-FFF2-40B4-BE49-F238E27FC236}">
                <a16:creationId xmlns:a16="http://schemas.microsoft.com/office/drawing/2014/main" id="{82D5CBC9-1678-4AA0-B1AD-21E4CEFC904E}"/>
              </a:ext>
            </a:extLst>
          </p:cNvPr>
          <p:cNvSpPr txBox="1">
            <a:spLocks/>
          </p:cNvSpPr>
          <p:nvPr/>
        </p:nvSpPr>
        <p:spPr>
          <a:xfrm>
            <a:off x="734512" y="4351813"/>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Ideas and Play Testing</a:t>
            </a:r>
          </a:p>
        </p:txBody>
      </p:sp>
      <p:sp>
        <p:nvSpPr>
          <p:cNvPr id="12" name="Title 1">
            <a:extLst>
              <a:ext uri="{FF2B5EF4-FFF2-40B4-BE49-F238E27FC236}">
                <a16:creationId xmlns:a16="http://schemas.microsoft.com/office/drawing/2014/main" id="{56F49229-34C2-4EE6-B35D-0F29A52D7967}"/>
              </a:ext>
            </a:extLst>
          </p:cNvPr>
          <p:cNvSpPr txBox="1">
            <a:spLocks/>
          </p:cNvSpPr>
          <p:nvPr/>
        </p:nvSpPr>
        <p:spPr>
          <a:xfrm>
            <a:off x="734512" y="3373335"/>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Mentoring</a:t>
            </a:r>
          </a:p>
        </p:txBody>
      </p:sp>
      <p:sp>
        <p:nvSpPr>
          <p:cNvPr id="13" name="Title 1">
            <a:extLst>
              <a:ext uri="{FF2B5EF4-FFF2-40B4-BE49-F238E27FC236}">
                <a16:creationId xmlns:a16="http://schemas.microsoft.com/office/drawing/2014/main" id="{858DA347-B2F2-4B19-8261-D7C6CE7D3B4B}"/>
              </a:ext>
            </a:extLst>
          </p:cNvPr>
          <p:cNvSpPr txBox="1">
            <a:spLocks/>
          </p:cNvSpPr>
          <p:nvPr/>
        </p:nvSpPr>
        <p:spPr>
          <a:xfrm>
            <a:off x="734512" y="3862574"/>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Planning and Theory</a:t>
            </a:r>
          </a:p>
        </p:txBody>
      </p:sp>
      <p:pic>
        <p:nvPicPr>
          <p:cNvPr id="4" name="Picture 3" descr="Chart, bar chart&#10;&#10;Description automatically generated">
            <a:extLst>
              <a:ext uri="{FF2B5EF4-FFF2-40B4-BE49-F238E27FC236}">
                <a16:creationId xmlns:a16="http://schemas.microsoft.com/office/drawing/2014/main" id="{BB25FD79-4F39-48F3-9AA5-B4E4E3AE4E5F}"/>
              </a:ext>
            </a:extLst>
          </p:cNvPr>
          <p:cNvPicPr>
            <a:picLocks noChangeAspect="1"/>
          </p:cNvPicPr>
          <p:nvPr/>
        </p:nvPicPr>
        <p:blipFill rotWithShape="1">
          <a:blip r:embed="rId3">
            <a:extLst>
              <a:ext uri="{28A0092B-C50C-407E-A947-70E740481C1C}">
                <a14:useLocalDpi xmlns:a14="http://schemas.microsoft.com/office/drawing/2010/main" val="0"/>
              </a:ext>
            </a:extLst>
          </a:blip>
          <a:srcRect l="27537" t="4827" r="14454"/>
          <a:stretch/>
        </p:blipFill>
        <p:spPr>
          <a:xfrm>
            <a:off x="4907838" y="958062"/>
            <a:ext cx="6626586" cy="5234959"/>
          </a:xfrm>
          <a:prstGeom prst="rect">
            <a:avLst/>
          </a:prstGeom>
        </p:spPr>
      </p:pic>
    </p:spTree>
    <p:extLst>
      <p:ext uri="{BB962C8B-B14F-4D97-AF65-F5344CB8AC3E}">
        <p14:creationId xmlns:p14="http://schemas.microsoft.com/office/powerpoint/2010/main" val="3340003623"/>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Back to Work!</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4" y="1905618"/>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b="1" dirty="0">
                <a:solidFill>
                  <a:schemeClr val="tx1">
                    <a:lumMod val="75000"/>
                    <a:lumOff val="25000"/>
                  </a:schemeClr>
                </a:solidFill>
                <a:latin typeface="Calibri" panose="020F0502020204030204" pitchFamily="34" charset="0"/>
                <a:cs typeface="Calibri" panose="020F0502020204030204" pitchFamily="34" charset="0"/>
              </a:rPr>
              <a:t>What work is there to do?</a:t>
            </a: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10" name="Title 1">
            <a:extLst>
              <a:ext uri="{FF2B5EF4-FFF2-40B4-BE49-F238E27FC236}">
                <a16:creationId xmlns:a16="http://schemas.microsoft.com/office/drawing/2014/main" id="{77B69BC7-562C-45A2-84CE-9C9150BA5D8C}"/>
              </a:ext>
            </a:extLst>
          </p:cNvPr>
          <p:cNvSpPr txBox="1">
            <a:spLocks/>
          </p:cNvSpPr>
          <p:nvPr/>
        </p:nvSpPr>
        <p:spPr>
          <a:xfrm>
            <a:off x="734514" y="2394857"/>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p:txBody>
      </p:sp>
      <p:pic>
        <p:nvPicPr>
          <p:cNvPr id="2052" name="Picture 4" descr="Image result for stack of resumes">
            <a:extLst>
              <a:ext uri="{FF2B5EF4-FFF2-40B4-BE49-F238E27FC236}">
                <a16:creationId xmlns:a16="http://schemas.microsoft.com/office/drawing/2014/main" id="{4B248FC8-5962-4F11-A2AC-FFEB73598C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9052" y="808095"/>
            <a:ext cx="6667500" cy="321945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0" name="Title 1">
            <a:extLst>
              <a:ext uri="{FF2B5EF4-FFF2-40B4-BE49-F238E27FC236}">
                <a16:creationId xmlns:a16="http://schemas.microsoft.com/office/drawing/2014/main" id="{127D531E-771C-4CCB-B737-3A81205FE00A}"/>
              </a:ext>
            </a:extLst>
          </p:cNvPr>
          <p:cNvSpPr txBox="1">
            <a:spLocks/>
          </p:cNvSpPr>
          <p:nvPr/>
        </p:nvSpPr>
        <p:spPr>
          <a:xfrm>
            <a:off x="734511" y="5330291"/>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Interviewing</a:t>
            </a:r>
          </a:p>
        </p:txBody>
      </p:sp>
      <p:sp>
        <p:nvSpPr>
          <p:cNvPr id="19" name="Background Slice 2">
            <a:extLst>
              <a:ext uri="{FF2B5EF4-FFF2-40B4-BE49-F238E27FC236}">
                <a16:creationId xmlns:a16="http://schemas.microsoft.com/office/drawing/2014/main" id="{5C51E190-123C-4E14-ABFC-31A646F19395}"/>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1" name="Background Slice 2">
            <a:extLst>
              <a:ext uri="{FF2B5EF4-FFF2-40B4-BE49-F238E27FC236}">
                <a16:creationId xmlns:a16="http://schemas.microsoft.com/office/drawing/2014/main" id="{9E852A9B-44B6-45AD-B590-A7C92D9BDA7B}"/>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3" name="Title 1">
            <a:extLst>
              <a:ext uri="{FF2B5EF4-FFF2-40B4-BE49-F238E27FC236}">
                <a16:creationId xmlns:a16="http://schemas.microsoft.com/office/drawing/2014/main" id="{C8B4A101-35CA-423B-99A9-2DE241091D54}"/>
              </a:ext>
            </a:extLst>
          </p:cNvPr>
          <p:cNvSpPr txBox="1">
            <a:spLocks/>
          </p:cNvSpPr>
          <p:nvPr/>
        </p:nvSpPr>
        <p:spPr>
          <a:xfrm>
            <a:off x="734513" y="2884096"/>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p:txBody>
      </p:sp>
      <p:sp>
        <p:nvSpPr>
          <p:cNvPr id="22" name="Title 1">
            <a:extLst>
              <a:ext uri="{FF2B5EF4-FFF2-40B4-BE49-F238E27FC236}">
                <a16:creationId xmlns:a16="http://schemas.microsoft.com/office/drawing/2014/main" id="{FE3D703D-F2F7-4672-89F6-6543CFF5A0FB}"/>
              </a:ext>
            </a:extLst>
          </p:cNvPr>
          <p:cNvSpPr txBox="1">
            <a:spLocks/>
          </p:cNvSpPr>
          <p:nvPr/>
        </p:nvSpPr>
        <p:spPr>
          <a:xfrm>
            <a:off x="734511" y="4841052"/>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Live Ops</a:t>
            </a:r>
          </a:p>
        </p:txBody>
      </p:sp>
      <p:sp>
        <p:nvSpPr>
          <p:cNvPr id="23" name="Title 1">
            <a:extLst>
              <a:ext uri="{FF2B5EF4-FFF2-40B4-BE49-F238E27FC236}">
                <a16:creationId xmlns:a16="http://schemas.microsoft.com/office/drawing/2014/main" id="{720AF463-8111-4D94-A5E9-9F54E473B210}"/>
              </a:ext>
            </a:extLst>
          </p:cNvPr>
          <p:cNvSpPr txBox="1">
            <a:spLocks/>
          </p:cNvSpPr>
          <p:nvPr/>
        </p:nvSpPr>
        <p:spPr>
          <a:xfrm>
            <a:off x="734512" y="4351813"/>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Ideas and Play Testing</a:t>
            </a:r>
          </a:p>
        </p:txBody>
      </p:sp>
      <p:sp>
        <p:nvSpPr>
          <p:cNvPr id="24" name="Title 1">
            <a:extLst>
              <a:ext uri="{FF2B5EF4-FFF2-40B4-BE49-F238E27FC236}">
                <a16:creationId xmlns:a16="http://schemas.microsoft.com/office/drawing/2014/main" id="{3C34B0D1-63F5-4FBB-B803-02983649E056}"/>
              </a:ext>
            </a:extLst>
          </p:cNvPr>
          <p:cNvSpPr txBox="1">
            <a:spLocks/>
          </p:cNvSpPr>
          <p:nvPr/>
        </p:nvSpPr>
        <p:spPr>
          <a:xfrm>
            <a:off x="734512" y="3373335"/>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Mentoring</a:t>
            </a:r>
          </a:p>
        </p:txBody>
      </p:sp>
      <p:sp>
        <p:nvSpPr>
          <p:cNvPr id="25" name="Title 1">
            <a:extLst>
              <a:ext uri="{FF2B5EF4-FFF2-40B4-BE49-F238E27FC236}">
                <a16:creationId xmlns:a16="http://schemas.microsoft.com/office/drawing/2014/main" id="{DBBB41ED-8414-4DAD-ADD0-FEE7CB7EE81B}"/>
              </a:ext>
            </a:extLst>
          </p:cNvPr>
          <p:cNvSpPr txBox="1">
            <a:spLocks/>
          </p:cNvSpPr>
          <p:nvPr/>
        </p:nvSpPr>
        <p:spPr>
          <a:xfrm>
            <a:off x="734512" y="3862574"/>
            <a:ext cx="7045143" cy="48923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Planning and Theory</a:t>
            </a:r>
          </a:p>
        </p:txBody>
      </p:sp>
    </p:spTree>
    <p:extLst>
      <p:ext uri="{BB962C8B-B14F-4D97-AF65-F5344CB8AC3E}">
        <p14:creationId xmlns:p14="http://schemas.microsoft.com/office/powerpoint/2010/main" val="2930821866"/>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A79FB142-CFC7-459C-8E9B-F6CF4C38C47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1" r="9163" b="7418"/>
          <a:stretch/>
        </p:blipFill>
        <p:spPr bwMode="auto">
          <a:xfrm>
            <a:off x="830912" y="1636058"/>
            <a:ext cx="5106413" cy="4743647"/>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tx1">
                    <a:lumMod val="75000"/>
                    <a:lumOff val="25000"/>
                  </a:schemeClr>
                </a:solidFill>
              </a:rPr>
              <a:t>My Cover Letter</a:t>
            </a:r>
          </a:p>
        </p:txBody>
      </p:sp>
      <p:sp>
        <p:nvSpPr>
          <p:cNvPr id="3" name="Speech Bubble: Rectangle 2">
            <a:extLst>
              <a:ext uri="{FF2B5EF4-FFF2-40B4-BE49-F238E27FC236}">
                <a16:creationId xmlns:a16="http://schemas.microsoft.com/office/drawing/2014/main" id="{F9718EE7-1654-4C2D-B4AA-114705060EB9}"/>
              </a:ext>
            </a:extLst>
          </p:cNvPr>
          <p:cNvSpPr/>
          <p:nvPr/>
        </p:nvSpPr>
        <p:spPr>
          <a:xfrm>
            <a:off x="6516879" y="5132724"/>
            <a:ext cx="2192073" cy="892424"/>
          </a:xfrm>
          <a:custGeom>
            <a:avLst/>
            <a:gdLst>
              <a:gd name="connsiteX0" fmla="*/ 0 w 2192073"/>
              <a:gd name="connsiteY0" fmla="*/ 0 h 892424"/>
              <a:gd name="connsiteX1" fmla="*/ 365346 w 2192073"/>
              <a:gd name="connsiteY1" fmla="*/ 0 h 892424"/>
              <a:gd name="connsiteX2" fmla="*/ 365346 w 2192073"/>
              <a:gd name="connsiteY2" fmla="*/ 0 h 892424"/>
              <a:gd name="connsiteX3" fmla="*/ 913364 w 2192073"/>
              <a:gd name="connsiteY3" fmla="*/ 0 h 892424"/>
              <a:gd name="connsiteX4" fmla="*/ 2192073 w 2192073"/>
              <a:gd name="connsiteY4" fmla="*/ 0 h 892424"/>
              <a:gd name="connsiteX5" fmla="*/ 2192073 w 2192073"/>
              <a:gd name="connsiteY5" fmla="*/ 520581 h 892424"/>
              <a:gd name="connsiteX6" fmla="*/ 2192073 w 2192073"/>
              <a:gd name="connsiteY6" fmla="*/ 520581 h 892424"/>
              <a:gd name="connsiteX7" fmla="*/ 2192073 w 2192073"/>
              <a:gd name="connsiteY7" fmla="*/ 743687 h 892424"/>
              <a:gd name="connsiteX8" fmla="*/ 2192073 w 2192073"/>
              <a:gd name="connsiteY8" fmla="*/ 892424 h 892424"/>
              <a:gd name="connsiteX9" fmla="*/ 913364 w 2192073"/>
              <a:gd name="connsiteY9" fmla="*/ 892424 h 892424"/>
              <a:gd name="connsiteX10" fmla="*/ 365346 w 2192073"/>
              <a:gd name="connsiteY10" fmla="*/ 892424 h 892424"/>
              <a:gd name="connsiteX11" fmla="*/ 365346 w 2192073"/>
              <a:gd name="connsiteY11" fmla="*/ 892424 h 892424"/>
              <a:gd name="connsiteX12" fmla="*/ 0 w 2192073"/>
              <a:gd name="connsiteY12" fmla="*/ 892424 h 892424"/>
              <a:gd name="connsiteX13" fmla="*/ 0 w 2192073"/>
              <a:gd name="connsiteY13" fmla="*/ 743687 h 892424"/>
              <a:gd name="connsiteX14" fmla="*/ -1186766 w 2192073"/>
              <a:gd name="connsiteY14" fmla="*/ 516740 h 892424"/>
              <a:gd name="connsiteX15" fmla="*/ 0 w 2192073"/>
              <a:gd name="connsiteY15" fmla="*/ 520581 h 892424"/>
              <a:gd name="connsiteX16" fmla="*/ 0 w 2192073"/>
              <a:gd name="connsiteY16" fmla="*/ 0 h 89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2073" h="892424" extrusionOk="0">
                <a:moveTo>
                  <a:pt x="0" y="0"/>
                </a:moveTo>
                <a:cubicBezTo>
                  <a:pt x="82897" y="8025"/>
                  <a:pt x="267271" y="-30818"/>
                  <a:pt x="365346" y="0"/>
                </a:cubicBezTo>
                <a:lnTo>
                  <a:pt x="365346" y="0"/>
                </a:lnTo>
                <a:cubicBezTo>
                  <a:pt x="625902" y="29467"/>
                  <a:pt x="843970" y="-14123"/>
                  <a:pt x="913364" y="0"/>
                </a:cubicBezTo>
                <a:cubicBezTo>
                  <a:pt x="1150709" y="-14357"/>
                  <a:pt x="1789849" y="100508"/>
                  <a:pt x="2192073" y="0"/>
                </a:cubicBezTo>
                <a:cubicBezTo>
                  <a:pt x="2231434" y="174000"/>
                  <a:pt x="2147623" y="450588"/>
                  <a:pt x="2192073" y="520581"/>
                </a:cubicBezTo>
                <a:lnTo>
                  <a:pt x="2192073" y="520581"/>
                </a:lnTo>
                <a:cubicBezTo>
                  <a:pt x="2175524" y="587878"/>
                  <a:pt x="2173575" y="720569"/>
                  <a:pt x="2192073" y="743687"/>
                </a:cubicBezTo>
                <a:cubicBezTo>
                  <a:pt x="2188196" y="780392"/>
                  <a:pt x="2183585" y="841353"/>
                  <a:pt x="2192073" y="892424"/>
                </a:cubicBezTo>
                <a:cubicBezTo>
                  <a:pt x="1824802" y="786264"/>
                  <a:pt x="1326278" y="869911"/>
                  <a:pt x="913364" y="892424"/>
                </a:cubicBezTo>
                <a:cubicBezTo>
                  <a:pt x="667140" y="910954"/>
                  <a:pt x="616822" y="921942"/>
                  <a:pt x="365346" y="892424"/>
                </a:cubicBezTo>
                <a:lnTo>
                  <a:pt x="365346" y="892424"/>
                </a:lnTo>
                <a:cubicBezTo>
                  <a:pt x="327594" y="903348"/>
                  <a:pt x="78924" y="912780"/>
                  <a:pt x="0" y="892424"/>
                </a:cubicBezTo>
                <a:cubicBezTo>
                  <a:pt x="-4016" y="824140"/>
                  <a:pt x="-6326" y="771240"/>
                  <a:pt x="0" y="743687"/>
                </a:cubicBezTo>
                <a:cubicBezTo>
                  <a:pt x="-197193" y="676687"/>
                  <a:pt x="-656517" y="597222"/>
                  <a:pt x="-1186766" y="516740"/>
                </a:cubicBezTo>
                <a:cubicBezTo>
                  <a:pt x="-726178" y="605475"/>
                  <a:pt x="-346475" y="434808"/>
                  <a:pt x="0" y="520581"/>
                </a:cubicBezTo>
                <a:cubicBezTo>
                  <a:pt x="-25740" y="425678"/>
                  <a:pt x="34936" y="244847"/>
                  <a:pt x="0" y="0"/>
                </a:cubicBezTo>
                <a:close/>
              </a:path>
            </a:pathLst>
          </a:custGeom>
          <a:noFill/>
          <a:ln w="38100" cap="rnd">
            <a:solidFill>
              <a:schemeClr val="tx1">
                <a:lumMod val="75000"/>
                <a:lumOff val="25000"/>
              </a:schemeClr>
            </a:solidFill>
            <a:round/>
            <a:extLst>
              <a:ext uri="{C807C97D-BFC1-408E-A445-0C87EB9F89A2}">
                <ask:lineSketchStyleProps xmlns:ask="http://schemas.microsoft.com/office/drawing/2018/sketchyshapes" sd="1219033472">
                  <a:prstGeom prst="wedgeRectCallout">
                    <a:avLst>
                      <a:gd name="adj1" fmla="val -104139"/>
                      <a:gd name="adj2" fmla="val 7903"/>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b="1" dirty="0">
                <a:solidFill>
                  <a:schemeClr val="tx1">
                    <a:lumMod val="85000"/>
                    <a:lumOff val="15000"/>
                  </a:schemeClr>
                </a:solidFill>
                <a:latin typeface="Calibri" panose="020F0502020204030204" pitchFamily="34" charset="0"/>
                <a:cs typeface="Calibri" panose="020F0502020204030204" pitchFamily="34" charset="0"/>
              </a:rPr>
              <a:t>Tailored to the job posting</a:t>
            </a:r>
          </a:p>
        </p:txBody>
      </p:sp>
      <p:sp>
        <p:nvSpPr>
          <p:cNvPr id="19" name="Speech Bubble: Rectangle 18">
            <a:extLst>
              <a:ext uri="{FF2B5EF4-FFF2-40B4-BE49-F238E27FC236}">
                <a16:creationId xmlns:a16="http://schemas.microsoft.com/office/drawing/2014/main" id="{20EC3403-1967-4333-ADB9-032B39379E91}"/>
              </a:ext>
            </a:extLst>
          </p:cNvPr>
          <p:cNvSpPr/>
          <p:nvPr/>
        </p:nvSpPr>
        <p:spPr>
          <a:xfrm>
            <a:off x="5936344" y="571637"/>
            <a:ext cx="2772607" cy="877737"/>
          </a:xfrm>
          <a:custGeom>
            <a:avLst/>
            <a:gdLst>
              <a:gd name="connsiteX0" fmla="*/ 0 w 2772607"/>
              <a:gd name="connsiteY0" fmla="*/ 0 h 877737"/>
              <a:gd name="connsiteX1" fmla="*/ 462101 w 2772607"/>
              <a:gd name="connsiteY1" fmla="*/ 0 h 877737"/>
              <a:gd name="connsiteX2" fmla="*/ 462101 w 2772607"/>
              <a:gd name="connsiteY2" fmla="*/ 0 h 877737"/>
              <a:gd name="connsiteX3" fmla="*/ 1155253 w 2772607"/>
              <a:gd name="connsiteY3" fmla="*/ 0 h 877737"/>
              <a:gd name="connsiteX4" fmla="*/ 2772607 w 2772607"/>
              <a:gd name="connsiteY4" fmla="*/ 0 h 877737"/>
              <a:gd name="connsiteX5" fmla="*/ 2772607 w 2772607"/>
              <a:gd name="connsiteY5" fmla="*/ 512013 h 877737"/>
              <a:gd name="connsiteX6" fmla="*/ 2772607 w 2772607"/>
              <a:gd name="connsiteY6" fmla="*/ 512013 h 877737"/>
              <a:gd name="connsiteX7" fmla="*/ 2772607 w 2772607"/>
              <a:gd name="connsiteY7" fmla="*/ 731448 h 877737"/>
              <a:gd name="connsiteX8" fmla="*/ 2772607 w 2772607"/>
              <a:gd name="connsiteY8" fmla="*/ 877737 h 877737"/>
              <a:gd name="connsiteX9" fmla="*/ 1155253 w 2772607"/>
              <a:gd name="connsiteY9" fmla="*/ 877737 h 877737"/>
              <a:gd name="connsiteX10" fmla="*/ 330578 w 2772607"/>
              <a:gd name="connsiteY10" fmla="*/ 1304870 h 877737"/>
              <a:gd name="connsiteX11" fmla="*/ 462101 w 2772607"/>
              <a:gd name="connsiteY11" fmla="*/ 877737 h 877737"/>
              <a:gd name="connsiteX12" fmla="*/ 0 w 2772607"/>
              <a:gd name="connsiteY12" fmla="*/ 877737 h 877737"/>
              <a:gd name="connsiteX13" fmla="*/ 0 w 2772607"/>
              <a:gd name="connsiteY13" fmla="*/ 731448 h 877737"/>
              <a:gd name="connsiteX14" fmla="*/ 0 w 2772607"/>
              <a:gd name="connsiteY14" fmla="*/ 512013 h 877737"/>
              <a:gd name="connsiteX15" fmla="*/ 0 w 2772607"/>
              <a:gd name="connsiteY15" fmla="*/ 512013 h 877737"/>
              <a:gd name="connsiteX16" fmla="*/ 0 w 2772607"/>
              <a:gd name="connsiteY16" fmla="*/ 0 h 87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72607" h="877737" extrusionOk="0">
                <a:moveTo>
                  <a:pt x="0" y="0"/>
                </a:moveTo>
                <a:cubicBezTo>
                  <a:pt x="118717" y="34356"/>
                  <a:pt x="369038" y="-10247"/>
                  <a:pt x="462101" y="0"/>
                </a:cubicBezTo>
                <a:lnTo>
                  <a:pt x="462101" y="0"/>
                </a:lnTo>
                <a:cubicBezTo>
                  <a:pt x="700931" y="15216"/>
                  <a:pt x="962001" y="46084"/>
                  <a:pt x="1155253" y="0"/>
                </a:cubicBezTo>
                <a:cubicBezTo>
                  <a:pt x="1800493" y="132442"/>
                  <a:pt x="2416529" y="-43509"/>
                  <a:pt x="2772607" y="0"/>
                </a:cubicBezTo>
                <a:cubicBezTo>
                  <a:pt x="2727544" y="247546"/>
                  <a:pt x="2784220" y="387912"/>
                  <a:pt x="2772607" y="512013"/>
                </a:cubicBezTo>
                <a:lnTo>
                  <a:pt x="2772607" y="512013"/>
                </a:lnTo>
                <a:cubicBezTo>
                  <a:pt x="2763192" y="560375"/>
                  <a:pt x="2772165" y="676594"/>
                  <a:pt x="2772607" y="731448"/>
                </a:cubicBezTo>
                <a:cubicBezTo>
                  <a:pt x="2759815" y="804385"/>
                  <a:pt x="2783770" y="860491"/>
                  <a:pt x="2772607" y="877737"/>
                </a:cubicBezTo>
                <a:cubicBezTo>
                  <a:pt x="2490833" y="1008904"/>
                  <a:pt x="1703719" y="774721"/>
                  <a:pt x="1155253" y="877737"/>
                </a:cubicBezTo>
                <a:cubicBezTo>
                  <a:pt x="952770" y="892082"/>
                  <a:pt x="553915" y="1197335"/>
                  <a:pt x="330578" y="1304870"/>
                </a:cubicBezTo>
                <a:cubicBezTo>
                  <a:pt x="383410" y="1131297"/>
                  <a:pt x="438013" y="1030146"/>
                  <a:pt x="462101" y="877737"/>
                </a:cubicBezTo>
                <a:cubicBezTo>
                  <a:pt x="300657" y="853720"/>
                  <a:pt x="93666" y="849696"/>
                  <a:pt x="0" y="877737"/>
                </a:cubicBezTo>
                <a:cubicBezTo>
                  <a:pt x="8541" y="816917"/>
                  <a:pt x="3917" y="756229"/>
                  <a:pt x="0" y="731448"/>
                </a:cubicBezTo>
                <a:cubicBezTo>
                  <a:pt x="14542" y="666516"/>
                  <a:pt x="8324" y="595357"/>
                  <a:pt x="0" y="512013"/>
                </a:cubicBezTo>
                <a:lnTo>
                  <a:pt x="0" y="512013"/>
                </a:lnTo>
                <a:cubicBezTo>
                  <a:pt x="-7061" y="432053"/>
                  <a:pt x="-34592" y="214138"/>
                  <a:pt x="0" y="0"/>
                </a:cubicBezTo>
                <a:close/>
              </a:path>
            </a:pathLst>
          </a:custGeom>
          <a:noFill/>
          <a:ln w="38100" cap="rnd">
            <a:solidFill>
              <a:schemeClr val="tx1">
                <a:lumMod val="75000"/>
                <a:lumOff val="25000"/>
              </a:schemeClr>
            </a:solidFill>
            <a:round/>
            <a:extLst>
              <a:ext uri="{C807C97D-BFC1-408E-A445-0C87EB9F89A2}">
                <ask:lineSketchStyleProps xmlns:ask="http://schemas.microsoft.com/office/drawing/2018/sketchyshapes" sd="1219033472">
                  <a:prstGeom prst="wedgeRectCallout">
                    <a:avLst>
                      <a:gd name="adj1" fmla="val -38077"/>
                      <a:gd name="adj2" fmla="val 98663"/>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b="1" dirty="0">
                <a:solidFill>
                  <a:schemeClr val="tx1">
                    <a:lumMod val="85000"/>
                    <a:lumOff val="15000"/>
                  </a:schemeClr>
                </a:solidFill>
                <a:latin typeface="Calibri" panose="020F0502020204030204" pitchFamily="34" charset="0"/>
                <a:cs typeface="Calibri" panose="020F0502020204030204" pitchFamily="34" charset="0"/>
              </a:rPr>
              <a:t>I’m not saying it’s good!</a:t>
            </a:r>
          </a:p>
        </p:txBody>
      </p:sp>
      <p:sp>
        <p:nvSpPr>
          <p:cNvPr id="20" name="Speech Bubble: Rectangle with Corners Rounded 19">
            <a:extLst>
              <a:ext uri="{FF2B5EF4-FFF2-40B4-BE49-F238E27FC236}">
                <a16:creationId xmlns:a16="http://schemas.microsoft.com/office/drawing/2014/main" id="{E7B514E8-6C5C-4530-BF48-D66142D164D0}"/>
              </a:ext>
            </a:extLst>
          </p:cNvPr>
          <p:cNvSpPr/>
          <p:nvPr/>
        </p:nvSpPr>
        <p:spPr>
          <a:xfrm>
            <a:off x="6597870" y="1938287"/>
            <a:ext cx="3468950" cy="1000784"/>
          </a:xfrm>
          <a:custGeom>
            <a:avLst/>
            <a:gdLst>
              <a:gd name="connsiteX0" fmla="*/ 0 w 3468950"/>
              <a:gd name="connsiteY0" fmla="*/ 166801 h 1000784"/>
              <a:gd name="connsiteX1" fmla="*/ 166801 w 3468950"/>
              <a:gd name="connsiteY1" fmla="*/ 0 h 1000784"/>
              <a:gd name="connsiteX2" fmla="*/ 578158 w 3468950"/>
              <a:gd name="connsiteY2" fmla="*/ 0 h 1000784"/>
              <a:gd name="connsiteX3" fmla="*/ 1142429 w 3468950"/>
              <a:gd name="connsiteY3" fmla="*/ -340607 h 1000784"/>
              <a:gd name="connsiteX4" fmla="*/ 1445396 w 3468950"/>
              <a:gd name="connsiteY4" fmla="*/ 0 h 1000784"/>
              <a:gd name="connsiteX5" fmla="*/ 3302149 w 3468950"/>
              <a:gd name="connsiteY5" fmla="*/ 0 h 1000784"/>
              <a:gd name="connsiteX6" fmla="*/ 3468950 w 3468950"/>
              <a:gd name="connsiteY6" fmla="*/ 166801 h 1000784"/>
              <a:gd name="connsiteX7" fmla="*/ 3468950 w 3468950"/>
              <a:gd name="connsiteY7" fmla="*/ 166797 h 1000784"/>
              <a:gd name="connsiteX8" fmla="*/ 3468950 w 3468950"/>
              <a:gd name="connsiteY8" fmla="*/ 166797 h 1000784"/>
              <a:gd name="connsiteX9" fmla="*/ 3468950 w 3468950"/>
              <a:gd name="connsiteY9" fmla="*/ 416993 h 1000784"/>
              <a:gd name="connsiteX10" fmla="*/ 3468950 w 3468950"/>
              <a:gd name="connsiteY10" fmla="*/ 833983 h 1000784"/>
              <a:gd name="connsiteX11" fmla="*/ 3302149 w 3468950"/>
              <a:gd name="connsiteY11" fmla="*/ 1000784 h 1000784"/>
              <a:gd name="connsiteX12" fmla="*/ 1445396 w 3468950"/>
              <a:gd name="connsiteY12" fmla="*/ 1000784 h 1000784"/>
              <a:gd name="connsiteX13" fmla="*/ 578158 w 3468950"/>
              <a:gd name="connsiteY13" fmla="*/ 1000784 h 1000784"/>
              <a:gd name="connsiteX14" fmla="*/ 578158 w 3468950"/>
              <a:gd name="connsiteY14" fmla="*/ 1000784 h 1000784"/>
              <a:gd name="connsiteX15" fmla="*/ 166801 w 3468950"/>
              <a:gd name="connsiteY15" fmla="*/ 1000784 h 1000784"/>
              <a:gd name="connsiteX16" fmla="*/ 0 w 3468950"/>
              <a:gd name="connsiteY16" fmla="*/ 833983 h 1000784"/>
              <a:gd name="connsiteX17" fmla="*/ 0 w 3468950"/>
              <a:gd name="connsiteY17" fmla="*/ 416993 h 1000784"/>
              <a:gd name="connsiteX18" fmla="*/ 0 w 3468950"/>
              <a:gd name="connsiteY18" fmla="*/ 166797 h 1000784"/>
              <a:gd name="connsiteX19" fmla="*/ 0 w 3468950"/>
              <a:gd name="connsiteY19" fmla="*/ 166797 h 1000784"/>
              <a:gd name="connsiteX20" fmla="*/ 0 w 3468950"/>
              <a:gd name="connsiteY20" fmla="*/ 166801 h 100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68950" h="1000784" extrusionOk="0">
                <a:moveTo>
                  <a:pt x="0" y="166801"/>
                </a:moveTo>
                <a:cubicBezTo>
                  <a:pt x="-9955" y="68539"/>
                  <a:pt x="62807" y="4456"/>
                  <a:pt x="166801" y="0"/>
                </a:cubicBezTo>
                <a:cubicBezTo>
                  <a:pt x="320077" y="6337"/>
                  <a:pt x="530025" y="12955"/>
                  <a:pt x="578158" y="0"/>
                </a:cubicBezTo>
                <a:cubicBezTo>
                  <a:pt x="727598" y="-107795"/>
                  <a:pt x="922503" y="-158457"/>
                  <a:pt x="1142429" y="-340607"/>
                </a:cubicBezTo>
                <a:cubicBezTo>
                  <a:pt x="1254272" y="-242221"/>
                  <a:pt x="1297405" y="-142824"/>
                  <a:pt x="1445396" y="0"/>
                </a:cubicBezTo>
                <a:cubicBezTo>
                  <a:pt x="1886615" y="-107828"/>
                  <a:pt x="2990155" y="-5832"/>
                  <a:pt x="3302149" y="0"/>
                </a:cubicBezTo>
                <a:cubicBezTo>
                  <a:pt x="3389229" y="-772"/>
                  <a:pt x="3460090" y="83020"/>
                  <a:pt x="3468950" y="166801"/>
                </a:cubicBezTo>
                <a:lnTo>
                  <a:pt x="3468950" y="166797"/>
                </a:lnTo>
                <a:lnTo>
                  <a:pt x="3468950" y="166797"/>
                </a:lnTo>
                <a:cubicBezTo>
                  <a:pt x="3457413" y="218698"/>
                  <a:pt x="3471487" y="320974"/>
                  <a:pt x="3468950" y="416993"/>
                </a:cubicBezTo>
                <a:cubicBezTo>
                  <a:pt x="3471732" y="466913"/>
                  <a:pt x="3476222" y="668472"/>
                  <a:pt x="3468950" y="833983"/>
                </a:cubicBezTo>
                <a:cubicBezTo>
                  <a:pt x="3462078" y="924993"/>
                  <a:pt x="3395272" y="1001602"/>
                  <a:pt x="3302149" y="1000784"/>
                </a:cubicBezTo>
                <a:cubicBezTo>
                  <a:pt x="2747197" y="974338"/>
                  <a:pt x="1736828" y="1079381"/>
                  <a:pt x="1445396" y="1000784"/>
                </a:cubicBezTo>
                <a:cubicBezTo>
                  <a:pt x="1261337" y="966432"/>
                  <a:pt x="958838" y="984186"/>
                  <a:pt x="578158" y="1000784"/>
                </a:cubicBezTo>
                <a:lnTo>
                  <a:pt x="578158" y="1000784"/>
                </a:lnTo>
                <a:cubicBezTo>
                  <a:pt x="536097" y="1007361"/>
                  <a:pt x="307931" y="1020241"/>
                  <a:pt x="166801" y="1000784"/>
                </a:cubicBezTo>
                <a:cubicBezTo>
                  <a:pt x="58156" y="1003497"/>
                  <a:pt x="-10419" y="918916"/>
                  <a:pt x="0" y="833983"/>
                </a:cubicBezTo>
                <a:cubicBezTo>
                  <a:pt x="22101" y="687088"/>
                  <a:pt x="-8765" y="469726"/>
                  <a:pt x="0" y="416993"/>
                </a:cubicBezTo>
                <a:cubicBezTo>
                  <a:pt x="19271" y="386117"/>
                  <a:pt x="-7170" y="202201"/>
                  <a:pt x="0" y="166797"/>
                </a:cubicBezTo>
                <a:lnTo>
                  <a:pt x="0" y="166797"/>
                </a:lnTo>
                <a:lnTo>
                  <a:pt x="0" y="166801"/>
                </a:lnTo>
                <a:close/>
              </a:path>
            </a:pathLst>
          </a:custGeom>
          <a:noFill/>
          <a:ln w="38100" cap="rnd">
            <a:solidFill>
              <a:schemeClr val="tx1">
                <a:lumMod val="75000"/>
                <a:lumOff val="25000"/>
              </a:schemeClr>
            </a:solidFill>
            <a:round/>
            <a:extLst>
              <a:ext uri="{C807C97D-BFC1-408E-A445-0C87EB9F89A2}">
                <ask:lineSketchStyleProps xmlns:ask="http://schemas.microsoft.com/office/drawing/2018/sketchyshapes" sd="1219033472">
                  <a:prstGeom prst="wedgeRoundRectCallout">
                    <a:avLst>
                      <a:gd name="adj1" fmla="val -17067"/>
                      <a:gd name="adj2" fmla="val -84034"/>
                      <a:gd name="adj3" fmla="val 16667"/>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b="1" dirty="0">
                <a:solidFill>
                  <a:schemeClr val="tx1">
                    <a:lumMod val="85000"/>
                    <a:lumOff val="15000"/>
                  </a:schemeClr>
                </a:solidFill>
                <a:latin typeface="Calibri" panose="020F0502020204030204" pitchFamily="34" charset="0"/>
                <a:cs typeface="Calibri" panose="020F0502020204030204" pitchFamily="34" charset="0"/>
              </a:rPr>
              <a:t>After going through a lot of CVs, I found that this really helps!</a:t>
            </a:r>
          </a:p>
        </p:txBody>
      </p:sp>
      <p:sp>
        <p:nvSpPr>
          <p:cNvPr id="14" name="Background Slice 2">
            <a:extLst>
              <a:ext uri="{FF2B5EF4-FFF2-40B4-BE49-F238E27FC236}">
                <a16:creationId xmlns:a16="http://schemas.microsoft.com/office/drawing/2014/main" id="{86731FF7-5C5D-4BA2-AE22-788C0615BBFC}"/>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0DD98B79-C43F-4E2B-809A-676A1B7F3A35}"/>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6" name="Speech Bubble: Rectangle with Corners Rounded 15">
            <a:extLst>
              <a:ext uri="{FF2B5EF4-FFF2-40B4-BE49-F238E27FC236}">
                <a16:creationId xmlns:a16="http://schemas.microsoft.com/office/drawing/2014/main" id="{172AF742-1F7B-4970-8054-84B1CD7BDB66}"/>
              </a:ext>
            </a:extLst>
          </p:cNvPr>
          <p:cNvSpPr/>
          <p:nvPr/>
        </p:nvSpPr>
        <p:spPr>
          <a:xfrm>
            <a:off x="6639899" y="3334642"/>
            <a:ext cx="3468950" cy="1000784"/>
          </a:xfrm>
          <a:custGeom>
            <a:avLst/>
            <a:gdLst>
              <a:gd name="connsiteX0" fmla="*/ 0 w 3468950"/>
              <a:gd name="connsiteY0" fmla="*/ 166801 h 1000784"/>
              <a:gd name="connsiteX1" fmla="*/ 166801 w 3468950"/>
              <a:gd name="connsiteY1" fmla="*/ 0 h 1000784"/>
              <a:gd name="connsiteX2" fmla="*/ 2023554 w 3468950"/>
              <a:gd name="connsiteY2" fmla="*/ 0 h 1000784"/>
              <a:gd name="connsiteX3" fmla="*/ 2401381 w 3468950"/>
              <a:gd name="connsiteY3" fmla="*/ -261095 h 1000784"/>
              <a:gd name="connsiteX4" fmla="*/ 2890792 w 3468950"/>
              <a:gd name="connsiteY4" fmla="*/ 0 h 1000784"/>
              <a:gd name="connsiteX5" fmla="*/ 3302149 w 3468950"/>
              <a:gd name="connsiteY5" fmla="*/ 0 h 1000784"/>
              <a:gd name="connsiteX6" fmla="*/ 3468950 w 3468950"/>
              <a:gd name="connsiteY6" fmla="*/ 166801 h 1000784"/>
              <a:gd name="connsiteX7" fmla="*/ 3468950 w 3468950"/>
              <a:gd name="connsiteY7" fmla="*/ 166797 h 1000784"/>
              <a:gd name="connsiteX8" fmla="*/ 3468950 w 3468950"/>
              <a:gd name="connsiteY8" fmla="*/ 166797 h 1000784"/>
              <a:gd name="connsiteX9" fmla="*/ 3468950 w 3468950"/>
              <a:gd name="connsiteY9" fmla="*/ 416993 h 1000784"/>
              <a:gd name="connsiteX10" fmla="*/ 3468950 w 3468950"/>
              <a:gd name="connsiteY10" fmla="*/ 833983 h 1000784"/>
              <a:gd name="connsiteX11" fmla="*/ 3302149 w 3468950"/>
              <a:gd name="connsiteY11" fmla="*/ 1000784 h 1000784"/>
              <a:gd name="connsiteX12" fmla="*/ 2890792 w 3468950"/>
              <a:gd name="connsiteY12" fmla="*/ 1000784 h 1000784"/>
              <a:gd name="connsiteX13" fmla="*/ 2023554 w 3468950"/>
              <a:gd name="connsiteY13" fmla="*/ 1000784 h 1000784"/>
              <a:gd name="connsiteX14" fmla="*/ 2023554 w 3468950"/>
              <a:gd name="connsiteY14" fmla="*/ 1000784 h 1000784"/>
              <a:gd name="connsiteX15" fmla="*/ 166801 w 3468950"/>
              <a:gd name="connsiteY15" fmla="*/ 1000784 h 1000784"/>
              <a:gd name="connsiteX16" fmla="*/ 0 w 3468950"/>
              <a:gd name="connsiteY16" fmla="*/ 833983 h 1000784"/>
              <a:gd name="connsiteX17" fmla="*/ 0 w 3468950"/>
              <a:gd name="connsiteY17" fmla="*/ 416993 h 1000784"/>
              <a:gd name="connsiteX18" fmla="*/ 0 w 3468950"/>
              <a:gd name="connsiteY18" fmla="*/ 166797 h 1000784"/>
              <a:gd name="connsiteX19" fmla="*/ 0 w 3468950"/>
              <a:gd name="connsiteY19" fmla="*/ 166797 h 1000784"/>
              <a:gd name="connsiteX20" fmla="*/ 0 w 3468950"/>
              <a:gd name="connsiteY20" fmla="*/ 166801 h 100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68950" h="1000784" extrusionOk="0">
                <a:moveTo>
                  <a:pt x="0" y="166801"/>
                </a:moveTo>
                <a:cubicBezTo>
                  <a:pt x="-9955" y="68539"/>
                  <a:pt x="62807" y="4456"/>
                  <a:pt x="166801" y="0"/>
                </a:cubicBezTo>
                <a:cubicBezTo>
                  <a:pt x="925085" y="-53488"/>
                  <a:pt x="1654941" y="-106179"/>
                  <a:pt x="2023554" y="0"/>
                </a:cubicBezTo>
                <a:cubicBezTo>
                  <a:pt x="2182617" y="-109015"/>
                  <a:pt x="2276220" y="-142212"/>
                  <a:pt x="2401381" y="-261095"/>
                </a:cubicBezTo>
                <a:cubicBezTo>
                  <a:pt x="2567144" y="-222147"/>
                  <a:pt x="2648299" y="-129200"/>
                  <a:pt x="2890792" y="0"/>
                </a:cubicBezTo>
                <a:cubicBezTo>
                  <a:pt x="3006478" y="-12046"/>
                  <a:pt x="3150759" y="30261"/>
                  <a:pt x="3302149" y="0"/>
                </a:cubicBezTo>
                <a:cubicBezTo>
                  <a:pt x="3389229" y="-772"/>
                  <a:pt x="3460090" y="83020"/>
                  <a:pt x="3468950" y="166801"/>
                </a:cubicBezTo>
                <a:lnTo>
                  <a:pt x="3468950" y="166797"/>
                </a:lnTo>
                <a:lnTo>
                  <a:pt x="3468950" y="166797"/>
                </a:lnTo>
                <a:cubicBezTo>
                  <a:pt x="3457413" y="218698"/>
                  <a:pt x="3471487" y="320974"/>
                  <a:pt x="3468950" y="416993"/>
                </a:cubicBezTo>
                <a:cubicBezTo>
                  <a:pt x="3471732" y="466913"/>
                  <a:pt x="3476222" y="668472"/>
                  <a:pt x="3468950" y="833983"/>
                </a:cubicBezTo>
                <a:cubicBezTo>
                  <a:pt x="3462078" y="924993"/>
                  <a:pt x="3395272" y="1001602"/>
                  <a:pt x="3302149" y="1000784"/>
                </a:cubicBezTo>
                <a:cubicBezTo>
                  <a:pt x="3218940" y="981759"/>
                  <a:pt x="3062390" y="1021736"/>
                  <a:pt x="2890792" y="1000784"/>
                </a:cubicBezTo>
                <a:cubicBezTo>
                  <a:pt x="2706733" y="966432"/>
                  <a:pt x="2404234" y="984186"/>
                  <a:pt x="2023554" y="1000784"/>
                </a:cubicBezTo>
                <a:lnTo>
                  <a:pt x="2023554" y="1000784"/>
                </a:lnTo>
                <a:cubicBezTo>
                  <a:pt x="1421723" y="1060484"/>
                  <a:pt x="403148" y="913517"/>
                  <a:pt x="166801" y="1000784"/>
                </a:cubicBezTo>
                <a:cubicBezTo>
                  <a:pt x="58156" y="1003497"/>
                  <a:pt x="-10419" y="918916"/>
                  <a:pt x="0" y="833983"/>
                </a:cubicBezTo>
                <a:cubicBezTo>
                  <a:pt x="22101" y="687088"/>
                  <a:pt x="-8765" y="469726"/>
                  <a:pt x="0" y="416993"/>
                </a:cubicBezTo>
                <a:cubicBezTo>
                  <a:pt x="19271" y="386117"/>
                  <a:pt x="-7170" y="202201"/>
                  <a:pt x="0" y="166797"/>
                </a:cubicBezTo>
                <a:lnTo>
                  <a:pt x="0" y="166797"/>
                </a:lnTo>
                <a:lnTo>
                  <a:pt x="0" y="166801"/>
                </a:lnTo>
                <a:close/>
              </a:path>
            </a:pathLst>
          </a:custGeom>
          <a:noFill/>
          <a:ln w="38100" cap="rnd">
            <a:solidFill>
              <a:schemeClr val="tx1">
                <a:lumMod val="75000"/>
                <a:lumOff val="25000"/>
              </a:schemeClr>
            </a:solidFill>
            <a:round/>
            <a:extLst>
              <a:ext uri="{C807C97D-BFC1-408E-A445-0C87EB9F89A2}">
                <ask:lineSketchStyleProps xmlns:ask="http://schemas.microsoft.com/office/drawing/2018/sketchyshapes" sd="1219033472">
                  <a:prstGeom prst="wedgeRoundRectCallout">
                    <a:avLst>
                      <a:gd name="adj1" fmla="val 19225"/>
                      <a:gd name="adj2" fmla="val -76089"/>
                      <a:gd name="adj3" fmla="val 16667"/>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b="1" dirty="0">
                <a:solidFill>
                  <a:schemeClr val="tx1">
                    <a:lumMod val="85000"/>
                    <a:lumOff val="15000"/>
                  </a:schemeClr>
                </a:solidFill>
                <a:latin typeface="Calibri" panose="020F0502020204030204" pitchFamily="34" charset="0"/>
                <a:cs typeface="Calibri" panose="020F0502020204030204" pitchFamily="34" charset="0"/>
              </a:rPr>
              <a:t>Experiment and find out what works for you. Everyone has unique experience.</a:t>
            </a:r>
          </a:p>
        </p:txBody>
      </p:sp>
    </p:spTree>
    <p:extLst>
      <p:ext uri="{BB962C8B-B14F-4D97-AF65-F5344CB8AC3E}">
        <p14:creationId xmlns:p14="http://schemas.microsoft.com/office/powerpoint/2010/main" val="2151382701"/>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A42044-A883-4472-9C9D-012F404DF730}"/>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a:solidFill>
                  <a:schemeClr val="tx1">
                    <a:lumMod val="75000"/>
                    <a:lumOff val="25000"/>
                  </a:schemeClr>
                </a:solidFill>
              </a:rPr>
              <a:t>Back to Work!</a:t>
            </a:r>
            <a:endParaRPr lang="en-GB" sz="4000" dirty="0">
              <a:solidFill>
                <a:schemeClr val="tx1">
                  <a:lumMod val="75000"/>
                  <a:lumOff val="25000"/>
                </a:schemeClr>
              </a:solidFill>
            </a:endParaRPr>
          </a:p>
        </p:txBody>
      </p:sp>
      <p:sp>
        <p:nvSpPr>
          <p:cNvPr id="5" name="Background Slice 2">
            <a:extLst>
              <a:ext uri="{FF2B5EF4-FFF2-40B4-BE49-F238E27FC236}">
                <a16:creationId xmlns:a16="http://schemas.microsoft.com/office/drawing/2014/main" id="{A3AC9933-C35C-43F7-B780-7C71D7674EF2}"/>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Background Slice 2">
            <a:extLst>
              <a:ext uri="{FF2B5EF4-FFF2-40B4-BE49-F238E27FC236}">
                <a16:creationId xmlns:a16="http://schemas.microsoft.com/office/drawing/2014/main" id="{12276754-EA99-40E4-BD2A-E726ED6BE7F4}"/>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 name="Title 1">
            <a:extLst>
              <a:ext uri="{FF2B5EF4-FFF2-40B4-BE49-F238E27FC236}">
                <a16:creationId xmlns:a16="http://schemas.microsoft.com/office/drawing/2014/main" id="{30109788-329B-4C36-9985-0CA57B1C2BF7}"/>
              </a:ext>
            </a:extLst>
          </p:cNvPr>
          <p:cNvSpPr txBox="1">
            <a:spLocks/>
          </p:cNvSpPr>
          <p:nvPr/>
        </p:nvSpPr>
        <p:spPr>
          <a:xfrm>
            <a:off x="734515" y="1905618"/>
            <a:ext cx="9808794" cy="4162673"/>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GB" sz="2400" b="1" dirty="0">
                <a:solidFill>
                  <a:schemeClr val="tx1">
                    <a:lumMod val="75000"/>
                    <a:lumOff val="25000"/>
                  </a:schemeClr>
                </a:solidFill>
                <a:latin typeface="Calibri" panose="020F0502020204030204" pitchFamily="34" charset="0"/>
                <a:cs typeface="Calibri" panose="020F0502020204030204" pitchFamily="34" charset="0"/>
              </a:rPr>
              <a:t>In summary</a:t>
            </a:r>
          </a:p>
          <a:p>
            <a:pPr algn="l">
              <a:lnSpc>
                <a:spcPct val="100000"/>
              </a:lnSpc>
            </a:pPr>
            <a:endParaRPr lang="en-GB" sz="2400" b="1" dirty="0">
              <a:solidFill>
                <a:schemeClr val="tx1">
                  <a:lumMod val="75000"/>
                  <a:lumOff val="25000"/>
                </a:schemeClr>
              </a:solidFill>
              <a:latin typeface="Calibri" panose="020F0502020204030204" pitchFamily="34" charset="0"/>
              <a:cs typeface="Calibri" panose="020F0502020204030204" pitchFamily="34" charset="0"/>
            </a:endParaRPr>
          </a:p>
          <a:p>
            <a:pPr algn="l">
              <a:lnSpc>
                <a:spcPct val="100000"/>
              </a:lnSpc>
            </a:pPr>
            <a:r>
              <a:rPr lang="en-GB" sz="2400" b="1" dirty="0">
                <a:solidFill>
                  <a:schemeClr val="tx1">
                    <a:lumMod val="75000"/>
                    <a:lumOff val="25000"/>
                  </a:schemeClr>
                </a:solidFill>
                <a:latin typeface="Calibri" panose="020F0502020204030204" pitchFamily="34" charset="0"/>
                <a:cs typeface="Calibri" panose="020F0502020204030204" pitchFamily="34" charset="0"/>
              </a:rPr>
              <a:t>Meetings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Pointing Meetings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Triage Meetings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Retrospectives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Daily Standups</a:t>
            </a:r>
          </a:p>
          <a:p>
            <a:pPr marL="342900" indent="-342900" algn="l">
              <a:lnSpc>
                <a:spcPct val="100000"/>
              </a:lnSpc>
              <a:buFont typeface="Arial" panose="020B0604020202020204" pitchFamily="34" charset="0"/>
              <a:buChar char="•"/>
            </a:pP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E7D29160-2903-4637-9444-8AAC5D62DF1E}"/>
              </a:ext>
            </a:extLst>
          </p:cNvPr>
          <p:cNvSpPr txBox="1">
            <a:spLocks/>
          </p:cNvSpPr>
          <p:nvPr/>
        </p:nvSpPr>
        <p:spPr>
          <a:xfrm>
            <a:off x="4431498" y="1905617"/>
            <a:ext cx="3522972" cy="4162673"/>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endParaRPr lang="en-GB" sz="2400" b="1" dirty="0">
              <a:solidFill>
                <a:schemeClr val="tx1">
                  <a:lumMod val="75000"/>
                  <a:lumOff val="25000"/>
                </a:schemeClr>
              </a:solidFill>
              <a:latin typeface="Calibri" panose="020F0502020204030204" pitchFamily="34" charset="0"/>
              <a:cs typeface="Calibri" panose="020F0502020204030204" pitchFamily="34" charset="0"/>
            </a:endParaRPr>
          </a:p>
          <a:p>
            <a:pPr algn="l">
              <a:lnSpc>
                <a:spcPct val="100000"/>
              </a:lnSpc>
            </a:pPr>
            <a:endParaRPr lang="en-GB" sz="2400" b="1" dirty="0">
              <a:solidFill>
                <a:schemeClr val="tx1">
                  <a:lumMod val="75000"/>
                  <a:lumOff val="25000"/>
                </a:schemeClr>
              </a:solidFill>
              <a:latin typeface="Calibri" panose="020F0502020204030204" pitchFamily="34" charset="0"/>
              <a:cs typeface="Calibri" panose="020F0502020204030204" pitchFamily="34" charset="0"/>
            </a:endParaRPr>
          </a:p>
          <a:p>
            <a:pPr algn="l">
              <a:lnSpc>
                <a:spcPct val="100000"/>
              </a:lnSpc>
            </a:pPr>
            <a:r>
              <a:rPr lang="en-GB" sz="2400" b="1" dirty="0">
                <a:solidFill>
                  <a:schemeClr val="tx1">
                    <a:lumMod val="75000"/>
                    <a:lumOff val="25000"/>
                  </a:schemeClr>
                </a:solidFill>
                <a:latin typeface="Calibri" panose="020F0502020204030204" pitchFamily="34" charset="0"/>
                <a:cs typeface="Calibri" panose="020F0502020204030204" pitchFamily="34" charset="0"/>
              </a:rPr>
              <a:t>Responsibilities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Practical</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Leadership</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Mentoring</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Planning and Theory</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Ideas and Play Testing</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Live Ops</a:t>
            </a:r>
          </a:p>
          <a:p>
            <a:pPr marL="342900" indent="-342900" algn="l">
              <a:lnSpc>
                <a:spcPct val="100000"/>
              </a:lnSpc>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Interviewing</a:t>
            </a:r>
          </a:p>
          <a:p>
            <a:pPr marL="342900" indent="-342900" algn="l">
              <a:buFont typeface="Arial" panose="020B0604020202020204" pitchFamily="34" charset="0"/>
              <a:buChar char="•"/>
            </a:pP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463995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E878EBD-9C5A-4C8F-87A1-0F5450A7AB76}"/>
              </a:ext>
            </a:extLst>
          </p:cNvPr>
          <p:cNvSpPr txBox="1">
            <a:spLocks/>
          </p:cNvSpPr>
          <p:nvPr/>
        </p:nvSpPr>
        <p:spPr>
          <a:xfrm>
            <a:off x="3672532" y="1890637"/>
            <a:ext cx="4917158" cy="8972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000" dirty="0">
                <a:solidFill>
                  <a:schemeClr val="tx1">
                    <a:lumMod val="85000"/>
                    <a:lumOff val="15000"/>
                  </a:schemeClr>
                </a:solidFill>
              </a:rPr>
              <a:t>Fire </a:t>
            </a:r>
            <a:r>
              <a:rPr lang="en-GB" dirty="0">
                <a:solidFill>
                  <a:schemeClr val="tx1">
                    <a:lumMod val="85000"/>
                    <a:lumOff val="15000"/>
                  </a:schemeClr>
                </a:solidFill>
              </a:rPr>
              <a:t>Away!</a:t>
            </a:r>
            <a:endParaRPr lang="en-GB" sz="4000" dirty="0">
              <a:solidFill>
                <a:schemeClr val="tx1">
                  <a:lumMod val="85000"/>
                  <a:lumOff val="15000"/>
                </a:schemeClr>
              </a:solidFill>
            </a:endParaRPr>
          </a:p>
        </p:txBody>
      </p:sp>
      <p:sp>
        <p:nvSpPr>
          <p:cNvPr id="41" name="Title 1">
            <a:extLst>
              <a:ext uri="{FF2B5EF4-FFF2-40B4-BE49-F238E27FC236}">
                <a16:creationId xmlns:a16="http://schemas.microsoft.com/office/drawing/2014/main" id="{487FDA0B-6989-4160-B00A-509F20D91BEE}"/>
              </a:ext>
            </a:extLst>
          </p:cNvPr>
          <p:cNvSpPr>
            <a:spLocks noGrp="1"/>
          </p:cNvSpPr>
          <p:nvPr>
            <p:ph type="ctrTitle"/>
          </p:nvPr>
        </p:nvSpPr>
        <p:spPr>
          <a:xfrm>
            <a:off x="2531111" y="846548"/>
            <a:ext cx="7200000" cy="1350000"/>
          </a:xfrm>
        </p:spPr>
        <p:txBody>
          <a:bodyPr anchor="ctr">
            <a:normAutofit/>
          </a:bodyPr>
          <a:lstStyle/>
          <a:p>
            <a:r>
              <a:rPr lang="en-GB" dirty="0">
                <a:solidFill>
                  <a:schemeClr val="tx1">
                    <a:lumMod val="75000"/>
                    <a:lumOff val="25000"/>
                  </a:schemeClr>
                </a:solidFill>
              </a:rPr>
              <a:t>Questions?</a:t>
            </a:r>
          </a:p>
        </p:txBody>
      </p:sp>
      <p:sp>
        <p:nvSpPr>
          <p:cNvPr id="17" name="Background Slice 2">
            <a:extLst>
              <a:ext uri="{FF2B5EF4-FFF2-40B4-BE49-F238E27FC236}">
                <a16:creationId xmlns:a16="http://schemas.microsoft.com/office/drawing/2014/main" id="{3795F8BF-B2D5-4917-9642-BC9B9087DB38}"/>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8" name="Background Slice 2">
            <a:extLst>
              <a:ext uri="{FF2B5EF4-FFF2-40B4-BE49-F238E27FC236}">
                <a16:creationId xmlns:a16="http://schemas.microsoft.com/office/drawing/2014/main" id="{61BBD89F-794C-4938-94B7-7A037D57CF0A}"/>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9" name="Rectangle: Rounded Corners 18">
            <a:extLst>
              <a:ext uri="{FF2B5EF4-FFF2-40B4-BE49-F238E27FC236}">
                <a16:creationId xmlns:a16="http://schemas.microsoft.com/office/drawing/2014/main" id="{8D12785D-8CCA-4BB7-AB6A-DF3751E60DC3}"/>
              </a:ext>
            </a:extLst>
          </p:cNvPr>
          <p:cNvSpPr/>
          <p:nvPr/>
        </p:nvSpPr>
        <p:spPr>
          <a:xfrm>
            <a:off x="2025636" y="4598504"/>
            <a:ext cx="6600190" cy="1729713"/>
          </a:xfrm>
          <a:prstGeom prst="roundRect">
            <a:avLst>
              <a:gd name="adj" fmla="val 11970"/>
            </a:avLst>
          </a:prstGeom>
          <a:solidFill>
            <a:srgbClr val="F6F8FA"/>
          </a:solidFill>
          <a:ln w="19050">
            <a:solidFill>
              <a:srgbClr val="D6D9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solidFill>
                <a:srgbClr val="242C38"/>
              </a:solidFill>
            </a:endParaRPr>
          </a:p>
        </p:txBody>
      </p:sp>
      <p:sp>
        <p:nvSpPr>
          <p:cNvPr id="20" name="Subtitle 2">
            <a:extLst>
              <a:ext uri="{FF2B5EF4-FFF2-40B4-BE49-F238E27FC236}">
                <a16:creationId xmlns:a16="http://schemas.microsoft.com/office/drawing/2014/main" id="{4B935BFD-5541-42D9-87F8-AB8EF1884705}"/>
              </a:ext>
            </a:extLst>
          </p:cNvPr>
          <p:cNvSpPr txBox="1">
            <a:spLocks/>
          </p:cNvSpPr>
          <p:nvPr/>
        </p:nvSpPr>
        <p:spPr>
          <a:xfrm>
            <a:off x="3451618" y="4757234"/>
            <a:ext cx="5174208" cy="540000"/>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spc="100" dirty="0">
                <a:solidFill>
                  <a:srgbClr val="242C38"/>
                </a:solidFill>
                <a:latin typeface="Calibri" panose="020F0502020204030204" pitchFamily="34" charset="0"/>
                <a:cs typeface="Calibri" panose="020F0502020204030204" pitchFamily="34" charset="0"/>
              </a:rPr>
              <a:t>Anthony </a:t>
            </a:r>
            <a:r>
              <a:rPr lang="en-GB" sz="2800" i="1" spc="100" dirty="0">
                <a:solidFill>
                  <a:srgbClr val="242C38"/>
                </a:solidFill>
                <a:latin typeface="Calibri" panose="020F0502020204030204" pitchFamily="34" charset="0"/>
                <a:cs typeface="Calibri" panose="020F0502020204030204" pitchFamily="34" charset="0"/>
              </a:rPr>
              <a:t>“Fydar” </a:t>
            </a:r>
            <a:r>
              <a:rPr lang="en-GB" sz="2800" spc="100" dirty="0">
                <a:solidFill>
                  <a:srgbClr val="242C38"/>
                </a:solidFill>
                <a:latin typeface="Calibri" panose="020F0502020204030204" pitchFamily="34" charset="0"/>
                <a:cs typeface="Calibri" panose="020F0502020204030204" pitchFamily="34" charset="0"/>
              </a:rPr>
              <a:t>Marmont</a:t>
            </a:r>
          </a:p>
        </p:txBody>
      </p:sp>
      <p:pic>
        <p:nvPicPr>
          <p:cNvPr id="21" name="Picture 20" descr="A picture containing person, indoor, wall, glasses&#10;&#10;Description automatically generated">
            <a:extLst>
              <a:ext uri="{FF2B5EF4-FFF2-40B4-BE49-F238E27FC236}">
                <a16:creationId xmlns:a16="http://schemas.microsoft.com/office/drawing/2014/main" id="{BEB8D9E4-1C8D-4C91-BB02-806A9B306E56}"/>
              </a:ext>
            </a:extLst>
          </p:cNvPr>
          <p:cNvPicPr>
            <a:picLocks noChangeAspect="1"/>
          </p:cNvPicPr>
          <p:nvPr/>
        </p:nvPicPr>
        <p:blipFill rotWithShape="1">
          <a:blip r:embed="rId3">
            <a:extLst>
              <a:ext uri="{28A0092B-C50C-407E-A947-70E740481C1C}">
                <a14:useLocalDpi xmlns:a14="http://schemas.microsoft.com/office/drawing/2010/main" val="0"/>
              </a:ext>
            </a:extLst>
          </a:blip>
          <a:srcRect t="3448" b="3448"/>
          <a:stretch/>
        </p:blipFill>
        <p:spPr>
          <a:xfrm>
            <a:off x="811878" y="4055165"/>
            <a:ext cx="2421307" cy="2421307"/>
          </a:xfrm>
          <a:prstGeom prst="ellipse">
            <a:avLst/>
          </a:prstGeom>
          <a:ln w="19050">
            <a:solidFill>
              <a:srgbClr val="D6D9DB"/>
            </a:solidFill>
          </a:ln>
        </p:spPr>
      </p:pic>
      <p:sp>
        <p:nvSpPr>
          <p:cNvPr id="22" name="Subtitle 2">
            <a:extLst>
              <a:ext uri="{FF2B5EF4-FFF2-40B4-BE49-F238E27FC236}">
                <a16:creationId xmlns:a16="http://schemas.microsoft.com/office/drawing/2014/main" id="{1B60AA5D-D9BE-4D37-BB05-00E07F28ADE9}"/>
              </a:ext>
            </a:extLst>
          </p:cNvPr>
          <p:cNvSpPr txBox="1">
            <a:spLocks/>
          </p:cNvSpPr>
          <p:nvPr/>
        </p:nvSpPr>
        <p:spPr>
          <a:xfrm>
            <a:off x="3451618" y="5188536"/>
            <a:ext cx="5174208" cy="540000"/>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rgbClr val="242C38"/>
                </a:solidFill>
                <a:latin typeface="Calibri" panose="020F0502020204030204" pitchFamily="34" charset="0"/>
                <a:cs typeface="Calibri" panose="020F0502020204030204" pitchFamily="34" charset="0"/>
              </a:rPr>
              <a:t>(they/them)</a:t>
            </a:r>
          </a:p>
        </p:txBody>
      </p:sp>
      <p:sp>
        <p:nvSpPr>
          <p:cNvPr id="23" name="Subtitle 2">
            <a:extLst>
              <a:ext uri="{FF2B5EF4-FFF2-40B4-BE49-F238E27FC236}">
                <a16:creationId xmlns:a16="http://schemas.microsoft.com/office/drawing/2014/main" id="{CFD69ABE-4994-4A63-B177-409BDE7ED07C}"/>
              </a:ext>
            </a:extLst>
          </p:cNvPr>
          <p:cNvSpPr txBox="1">
            <a:spLocks/>
          </p:cNvSpPr>
          <p:nvPr/>
        </p:nvSpPr>
        <p:spPr>
          <a:xfrm>
            <a:off x="3989350" y="5740449"/>
            <a:ext cx="1534044" cy="468000"/>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rgbClr val="242C38"/>
                </a:solidFill>
                <a:latin typeface="Lao UI" panose="020B0502040204020203" pitchFamily="34" charset="0"/>
                <a:cs typeface="Lao UI" panose="020B0502040204020203" pitchFamily="34" charset="0"/>
              </a:rPr>
              <a:t>@Fydarus</a:t>
            </a:r>
          </a:p>
        </p:txBody>
      </p:sp>
      <p:sp>
        <p:nvSpPr>
          <p:cNvPr id="24" name="Subtitle 2">
            <a:extLst>
              <a:ext uri="{FF2B5EF4-FFF2-40B4-BE49-F238E27FC236}">
                <a16:creationId xmlns:a16="http://schemas.microsoft.com/office/drawing/2014/main" id="{D55433B8-D52E-47A0-A5F5-F71ED882E01E}"/>
              </a:ext>
            </a:extLst>
          </p:cNvPr>
          <p:cNvSpPr txBox="1">
            <a:spLocks/>
          </p:cNvSpPr>
          <p:nvPr/>
        </p:nvSpPr>
        <p:spPr>
          <a:xfrm>
            <a:off x="6246220" y="5740449"/>
            <a:ext cx="1973622" cy="46800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rgbClr val="242C38"/>
                </a:solidFill>
                <a:latin typeface="Lao UI" panose="020B0502040204020203" pitchFamily="34" charset="0"/>
                <a:cs typeface="Lao UI" panose="020B0502040204020203" pitchFamily="34" charset="0"/>
              </a:rPr>
              <a:t>Fydar</a:t>
            </a:r>
          </a:p>
        </p:txBody>
      </p:sp>
      <p:pic>
        <p:nvPicPr>
          <p:cNvPr id="25" name="Picture 8" descr="Circle, twitter icon - Free download on Iconfinder">
            <a:extLst>
              <a:ext uri="{FF2B5EF4-FFF2-40B4-BE49-F238E27FC236}">
                <a16:creationId xmlns:a16="http://schemas.microsoft.com/office/drawing/2014/main" id="{01F7597B-3056-47E3-8D45-15198A3E15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21350" y="5740449"/>
            <a:ext cx="468000" cy="4680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12712681-6927-43BD-8F62-BC7AF2E29C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6594" y="5740449"/>
            <a:ext cx="468000" cy="468000"/>
          </a:xfrm>
          <a:prstGeom prst="rect">
            <a:avLst/>
          </a:prstGeom>
        </p:spPr>
      </p:pic>
    </p:spTree>
    <p:extLst>
      <p:ext uri="{BB962C8B-B14F-4D97-AF65-F5344CB8AC3E}">
        <p14:creationId xmlns:p14="http://schemas.microsoft.com/office/powerpoint/2010/main" val="82052914"/>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3440738" y="2962743"/>
            <a:ext cx="5500062" cy="1350000"/>
          </a:xfrm>
        </p:spPr>
        <p:txBody>
          <a:bodyPr anchor="ctr">
            <a:normAutofit fontScale="90000"/>
          </a:bodyPr>
          <a:lstStyle/>
          <a:p>
            <a:r>
              <a:rPr lang="en-GB" sz="2800" dirty="0">
                <a:solidFill>
                  <a:schemeClr val="tx1">
                    <a:lumMod val="75000"/>
                    <a:lumOff val="25000"/>
                  </a:schemeClr>
                </a:solidFill>
              </a:rPr>
              <a:t>So, </a:t>
            </a:r>
            <a:r>
              <a:rPr lang="en-GB" dirty="0">
                <a:solidFill>
                  <a:schemeClr val="tx1">
                    <a:lumMod val="75000"/>
                    <a:lumOff val="25000"/>
                  </a:schemeClr>
                </a:solidFill>
              </a:rPr>
              <a:t>what did you work on</a:t>
            </a:r>
            <a:r>
              <a:rPr lang="en-GB" sz="2800" dirty="0">
                <a:solidFill>
                  <a:schemeClr val="tx1">
                    <a:lumMod val="75000"/>
                    <a:lumOff val="25000"/>
                  </a:schemeClr>
                </a:solidFill>
              </a:rPr>
              <a:t> at </a:t>
            </a:r>
            <a:r>
              <a:rPr lang="en-GB" sz="2800" b="1" dirty="0">
                <a:solidFill>
                  <a:schemeClr val="tx1">
                    <a:lumMod val="75000"/>
                    <a:lumOff val="25000"/>
                  </a:schemeClr>
                </a:solidFill>
              </a:rPr>
              <a:t>TT Odyssey</a:t>
            </a:r>
            <a:r>
              <a:rPr lang="en-GB" sz="2800" dirty="0">
                <a:solidFill>
                  <a:schemeClr val="tx1">
                    <a:lumMod val="75000"/>
                    <a:lumOff val="25000"/>
                  </a:schemeClr>
                </a:solidFill>
              </a:rPr>
              <a:t>?</a:t>
            </a:r>
          </a:p>
        </p:txBody>
      </p:sp>
      <p:sp>
        <p:nvSpPr>
          <p:cNvPr id="10" name="Background Slice 2">
            <a:extLst>
              <a:ext uri="{FF2B5EF4-FFF2-40B4-BE49-F238E27FC236}">
                <a16:creationId xmlns:a16="http://schemas.microsoft.com/office/drawing/2014/main" id="{EF546ADE-D5DC-4447-B6BA-A829E0D67902}"/>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4" name="Background Slice 2">
            <a:extLst>
              <a:ext uri="{FF2B5EF4-FFF2-40B4-BE49-F238E27FC236}">
                <a16:creationId xmlns:a16="http://schemas.microsoft.com/office/drawing/2014/main" id="{7C900F78-405D-4218-924D-7967AE1F995B}"/>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Tree>
    <p:extLst>
      <p:ext uri="{BB962C8B-B14F-4D97-AF65-F5344CB8AC3E}">
        <p14:creationId xmlns:p14="http://schemas.microsoft.com/office/powerpoint/2010/main" val="3315715474"/>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grpSp>
        <p:nvGrpSpPr>
          <p:cNvPr id="2" name="Group 1"/>
          <p:cNvGrpSpPr/>
          <p:nvPr/>
        </p:nvGrpSpPr>
        <p:grpSpPr>
          <a:xfrm>
            <a:off x="397303" y="178256"/>
            <a:ext cx="11397394" cy="6499887"/>
            <a:chOff x="413607" y="314603"/>
            <a:chExt cx="8960320" cy="5110034"/>
          </a:xfrm>
        </p:grpSpPr>
        <p:pic>
          <p:nvPicPr>
            <p:cNvPr id="10" name="Picture 2">
              <a:extLst>
                <a:ext uri="{FF2B5EF4-FFF2-40B4-BE49-F238E27FC236}">
                  <a16:creationId xmlns:a16="http://schemas.microsoft.com/office/drawing/2014/main" id="{0BFD3FDE-8F62-4A8C-9E82-ED0E3D4835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607" y="314604"/>
              <a:ext cx="2872027" cy="51100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a:extLst>
                <a:ext uri="{FF2B5EF4-FFF2-40B4-BE49-F238E27FC236}">
                  <a16:creationId xmlns:a16="http://schemas.microsoft.com/office/drawing/2014/main" id="{39A64588-0584-4170-B94F-8808B2CFF0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1900" y="314603"/>
              <a:ext cx="2872027" cy="511003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a:extLst>
                <a:ext uri="{FF2B5EF4-FFF2-40B4-BE49-F238E27FC236}">
                  <a16:creationId xmlns:a16="http://schemas.microsoft.com/office/drawing/2014/main" id="{FDFD3501-AC60-48A7-9313-4AD085F35D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40122" y="314606"/>
              <a:ext cx="2861381" cy="5110031"/>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Background Slice 2">
            <a:extLst>
              <a:ext uri="{FF2B5EF4-FFF2-40B4-BE49-F238E27FC236}">
                <a16:creationId xmlns:a16="http://schemas.microsoft.com/office/drawing/2014/main" id="{AB2AE334-278E-4A17-AB82-4C0EFB5F5513}"/>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4" name="Background Slice 2">
            <a:extLst>
              <a:ext uri="{FF2B5EF4-FFF2-40B4-BE49-F238E27FC236}">
                <a16:creationId xmlns:a16="http://schemas.microsoft.com/office/drawing/2014/main" id="{C10304AB-4555-4F2E-A5B8-B4C25D86DAB7}"/>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Tree>
    <p:extLst>
      <p:ext uri="{BB962C8B-B14F-4D97-AF65-F5344CB8AC3E}">
        <p14:creationId xmlns:p14="http://schemas.microsoft.com/office/powerpoint/2010/main" val="1433178008"/>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5" name="Background Slice 2">
            <a:extLst>
              <a:ext uri="{FF2B5EF4-FFF2-40B4-BE49-F238E27FC236}">
                <a16:creationId xmlns:a16="http://schemas.microsoft.com/office/drawing/2014/main" id="{CE3296E1-E7EE-48C6-8519-C4D7524D1B46}"/>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6" name="Background Slice 2">
            <a:extLst>
              <a:ext uri="{FF2B5EF4-FFF2-40B4-BE49-F238E27FC236}">
                <a16:creationId xmlns:a16="http://schemas.microsoft.com/office/drawing/2014/main" id="{F2BD99AB-1715-43B8-9DB9-0AF78899E792}"/>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pic>
        <p:nvPicPr>
          <p:cNvPr id="11" name="Picture 10">
            <a:extLst>
              <a:ext uri="{FF2B5EF4-FFF2-40B4-BE49-F238E27FC236}">
                <a16:creationId xmlns:a16="http://schemas.microsoft.com/office/drawing/2014/main" id="{522A5B1D-8163-4826-B578-9A2D7C41BB9C}"/>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25239"/>
          <a:stretch/>
        </p:blipFill>
        <p:spPr>
          <a:xfrm rot="5400000">
            <a:off x="6205516" y="678265"/>
            <a:ext cx="5482310" cy="5499874"/>
          </a:xfrm>
          <a:prstGeom prst="rect">
            <a:avLst/>
          </a:prstGeom>
          <a:ln w="12700">
            <a:noFill/>
          </a:ln>
        </p:spPr>
      </p:pic>
      <p:pic>
        <p:nvPicPr>
          <p:cNvPr id="12" name="Picture 11">
            <a:extLst>
              <a:ext uri="{FF2B5EF4-FFF2-40B4-BE49-F238E27FC236}">
                <a16:creationId xmlns:a16="http://schemas.microsoft.com/office/drawing/2014/main" id="{439FEEE4-4E4F-48CE-9A1C-C26D88507EE8}"/>
              </a:ext>
            </a:extLst>
          </p:cNvPr>
          <p:cNvPicPr>
            <a:picLocks noChangeAspect="1"/>
          </p:cNvPicPr>
          <p:nvPr/>
        </p:nvPicPr>
        <p:blipFill rotWithShape="1">
          <a:blip r:embed="rId4" cstate="hqprint">
            <a:extLst>
              <a:ext uri="{28A0092B-C50C-407E-A947-70E740481C1C}">
                <a14:useLocalDpi xmlns:a14="http://schemas.microsoft.com/office/drawing/2010/main" val="0"/>
              </a:ext>
            </a:extLst>
          </a:blip>
          <a:srcRect l="25239"/>
          <a:stretch/>
        </p:blipFill>
        <p:spPr>
          <a:xfrm rot="5400000">
            <a:off x="504173" y="678262"/>
            <a:ext cx="5482314" cy="5499876"/>
          </a:xfrm>
          <a:prstGeom prst="rect">
            <a:avLst/>
          </a:prstGeom>
          <a:ln w="12700">
            <a:noFill/>
          </a:ln>
        </p:spPr>
      </p:pic>
    </p:spTree>
    <p:extLst>
      <p:ext uri="{BB962C8B-B14F-4D97-AF65-F5344CB8AC3E}">
        <p14:creationId xmlns:p14="http://schemas.microsoft.com/office/powerpoint/2010/main" val="359862994"/>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pic>
        <p:nvPicPr>
          <p:cNvPr id="25" name="Picture 2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rot="5400000">
            <a:off x="5759607" y="1059810"/>
            <a:ext cx="6371408" cy="4778556"/>
          </a:xfrm>
          <a:prstGeom prst="rect">
            <a:avLst/>
          </a:prstGeom>
          <a:ln w="12700">
            <a:noFill/>
          </a:ln>
        </p:spPr>
      </p:pic>
      <p:grpSp>
        <p:nvGrpSpPr>
          <p:cNvPr id="3" name="Group 2">
            <a:extLst>
              <a:ext uri="{FF2B5EF4-FFF2-40B4-BE49-F238E27FC236}">
                <a16:creationId xmlns:a16="http://schemas.microsoft.com/office/drawing/2014/main" id="{FEBE1CD0-E5F9-4FBD-9531-4BCEACCE1AD7}"/>
              </a:ext>
            </a:extLst>
          </p:cNvPr>
          <p:cNvGrpSpPr/>
          <p:nvPr/>
        </p:nvGrpSpPr>
        <p:grpSpPr>
          <a:xfrm>
            <a:off x="767382" y="239546"/>
            <a:ext cx="5640549" cy="3637379"/>
            <a:chOff x="422830" y="266050"/>
            <a:chExt cx="5054568" cy="3259502"/>
          </a:xfrm>
        </p:grpSpPr>
        <p:pic>
          <p:nvPicPr>
            <p:cNvPr id="24" name="Picture 2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rot="5400000">
              <a:off x="2625336" y="673487"/>
              <a:ext cx="3259500" cy="2444625"/>
            </a:xfrm>
            <a:prstGeom prst="rect">
              <a:avLst/>
            </a:prstGeom>
            <a:ln w="12700">
              <a:noFill/>
            </a:ln>
          </p:spPr>
        </p:pic>
        <p:pic>
          <p:nvPicPr>
            <p:cNvPr id="27" name="Picture 26"/>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rot="5400000">
              <a:off x="15393" y="673487"/>
              <a:ext cx="3259502" cy="2444627"/>
            </a:xfrm>
            <a:prstGeom prst="rect">
              <a:avLst/>
            </a:prstGeom>
            <a:ln w="12700">
              <a:noFill/>
            </a:ln>
          </p:spPr>
        </p:pic>
      </p:grpSp>
      <p:grpSp>
        <p:nvGrpSpPr>
          <p:cNvPr id="2" name="Group 1">
            <a:extLst>
              <a:ext uri="{FF2B5EF4-FFF2-40B4-BE49-F238E27FC236}">
                <a16:creationId xmlns:a16="http://schemas.microsoft.com/office/drawing/2014/main" id="{EBAC7637-CBA4-405F-85D1-353BE41C044D}"/>
              </a:ext>
            </a:extLst>
          </p:cNvPr>
          <p:cNvGrpSpPr/>
          <p:nvPr/>
        </p:nvGrpSpPr>
        <p:grpSpPr>
          <a:xfrm>
            <a:off x="767383" y="4015408"/>
            <a:ext cx="5640548" cy="2645932"/>
            <a:chOff x="422831" y="3668161"/>
            <a:chExt cx="6296054" cy="2953424"/>
          </a:xfrm>
        </p:grpSpPr>
        <p:pic>
          <p:nvPicPr>
            <p:cNvPr id="28" name="Picture 27"/>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5400000">
              <a:off x="4160569" y="4033636"/>
              <a:ext cx="2923789" cy="2192842"/>
            </a:xfrm>
            <a:prstGeom prst="rect">
              <a:avLst/>
            </a:prstGeom>
            <a:ln w="12700">
              <a:noFill/>
            </a:ln>
          </p:spPr>
        </p:pic>
        <p:pic>
          <p:nvPicPr>
            <p:cNvPr id="29" name="Picture 28"/>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422831" y="3668161"/>
              <a:ext cx="3937897" cy="2953424"/>
            </a:xfrm>
            <a:prstGeom prst="rect">
              <a:avLst/>
            </a:prstGeom>
            <a:ln w="12700">
              <a:noFill/>
            </a:ln>
          </p:spPr>
        </p:pic>
      </p:grpSp>
      <p:sp>
        <p:nvSpPr>
          <p:cNvPr id="15" name="Background Slice 2">
            <a:extLst>
              <a:ext uri="{FF2B5EF4-FFF2-40B4-BE49-F238E27FC236}">
                <a16:creationId xmlns:a16="http://schemas.microsoft.com/office/drawing/2014/main" id="{CE3296E1-E7EE-48C6-8519-C4D7524D1B46}"/>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6" name="Background Slice 2">
            <a:extLst>
              <a:ext uri="{FF2B5EF4-FFF2-40B4-BE49-F238E27FC236}">
                <a16:creationId xmlns:a16="http://schemas.microsoft.com/office/drawing/2014/main" id="{F2BD99AB-1715-43B8-9DB9-0AF78899E792}"/>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Tree>
    <p:extLst>
      <p:ext uri="{BB962C8B-B14F-4D97-AF65-F5344CB8AC3E}">
        <p14:creationId xmlns:p14="http://schemas.microsoft.com/office/powerpoint/2010/main" val="4225412709"/>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2908300" y="2367803"/>
            <a:ext cx="6375398" cy="1350000"/>
          </a:xfrm>
        </p:spPr>
        <p:txBody>
          <a:bodyPr anchor="ctr">
            <a:normAutofit/>
          </a:bodyPr>
          <a:lstStyle/>
          <a:p>
            <a:r>
              <a:rPr lang="en-GB" dirty="0">
                <a:solidFill>
                  <a:schemeClr val="tx1">
                    <a:lumMod val="75000"/>
                    <a:lumOff val="25000"/>
                  </a:schemeClr>
                </a:solidFill>
              </a:rPr>
              <a:t>My Day</a:t>
            </a:r>
          </a:p>
        </p:txBody>
      </p:sp>
      <p:sp>
        <p:nvSpPr>
          <p:cNvPr id="10" name="Background Slice 2">
            <a:extLst>
              <a:ext uri="{FF2B5EF4-FFF2-40B4-BE49-F238E27FC236}">
                <a16:creationId xmlns:a16="http://schemas.microsoft.com/office/drawing/2014/main" id="{B2F69D89-1FDE-4FD6-8466-BA03A8C5405F}"/>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25C76B6B-AF3F-46ED-88E4-82923FDC90DA}"/>
              </a:ext>
            </a:extLst>
          </p:cNvPr>
          <p:cNvSpPr/>
          <p:nvPr/>
        </p:nvSpPr>
        <p:spPr>
          <a:xfrm>
            <a:off x="5930765" y="4475746"/>
            <a:ext cx="330468" cy="238225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Background Slice 2">
            <a:extLst>
              <a:ext uri="{FF2B5EF4-FFF2-40B4-BE49-F238E27FC236}">
                <a16:creationId xmlns:a16="http://schemas.microsoft.com/office/drawing/2014/main" id="{608C26AD-8D63-4D77-9069-41269B22328F}"/>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3" name="Oval 2">
            <a:extLst>
              <a:ext uri="{FF2B5EF4-FFF2-40B4-BE49-F238E27FC236}">
                <a16:creationId xmlns:a16="http://schemas.microsoft.com/office/drawing/2014/main" id="{46224C85-F3E8-4E34-B39F-C4354F12AA1B}"/>
              </a:ext>
            </a:extLst>
          </p:cNvPr>
          <p:cNvSpPr/>
          <p:nvPr/>
        </p:nvSpPr>
        <p:spPr>
          <a:xfrm>
            <a:off x="5638799" y="4018546"/>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77181146"/>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4713095" cy="877737"/>
          </a:xfrm>
        </p:spPr>
        <p:txBody>
          <a:bodyPr anchor="ctr">
            <a:normAutofit/>
          </a:bodyPr>
          <a:lstStyle/>
          <a:p>
            <a:pPr algn="l"/>
            <a:r>
              <a:rPr lang="en-GB" sz="3200" b="1" dirty="0">
                <a:solidFill>
                  <a:schemeClr val="tx1">
                    <a:lumMod val="75000"/>
                    <a:lumOff val="25000"/>
                  </a:schemeClr>
                </a:solidFill>
              </a:rPr>
              <a:t>Pointing Meetings</a:t>
            </a:r>
          </a:p>
        </p:txBody>
      </p:sp>
      <p:sp>
        <p:nvSpPr>
          <p:cNvPr id="14" name="Title 1">
            <a:extLst>
              <a:ext uri="{FF2B5EF4-FFF2-40B4-BE49-F238E27FC236}">
                <a16:creationId xmlns:a16="http://schemas.microsoft.com/office/drawing/2014/main" id="{487FDA0B-6989-4160-B00A-509F20D91BEE}"/>
              </a:ext>
            </a:extLst>
          </p:cNvPr>
          <p:cNvSpPr txBox="1">
            <a:spLocks/>
          </p:cNvSpPr>
          <p:nvPr/>
        </p:nvSpPr>
        <p:spPr>
          <a:xfrm>
            <a:off x="734511" y="2640604"/>
            <a:ext cx="7508484" cy="3150596"/>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Happens </a:t>
            </a:r>
            <a:r>
              <a:rPr lang="en-GB" sz="2400" b="1" dirty="0">
                <a:solidFill>
                  <a:schemeClr val="tx1">
                    <a:lumMod val="75000"/>
                    <a:lumOff val="25000"/>
                  </a:schemeClr>
                </a:solidFill>
                <a:latin typeface="Calibri" panose="020F0502020204030204" pitchFamily="34" charset="0"/>
                <a:cs typeface="Calibri" panose="020F0502020204030204" pitchFamily="34" charset="0"/>
              </a:rPr>
              <a:t>once a month</a:t>
            </a:r>
            <a:br>
              <a:rPr lang="en-GB" sz="2400" b="1" dirty="0">
                <a:solidFill>
                  <a:schemeClr val="tx1">
                    <a:lumMod val="75000"/>
                    <a:lumOff val="25000"/>
                  </a:schemeClr>
                </a:solidFill>
                <a:latin typeface="Calibri" panose="020F0502020204030204" pitchFamily="34" charset="0"/>
                <a:cs typeface="Calibri" panose="020F0502020204030204" pitchFamily="34" charset="0"/>
              </a:rPr>
            </a:b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dirty="0">
                <a:solidFill>
                  <a:schemeClr val="tx1">
                    <a:lumMod val="75000"/>
                    <a:lumOff val="25000"/>
                  </a:schemeClr>
                </a:solidFill>
                <a:latin typeface="Calibri" panose="020F0502020204030204" pitchFamily="34" charset="0"/>
                <a:cs typeface="Calibri" panose="020F0502020204030204" pitchFamily="34" charset="0"/>
              </a:rPr>
              <a:t>Teams estimate how long work</a:t>
            </a:r>
            <a:br>
              <a:rPr lang="en-GB" sz="2400" dirty="0">
                <a:solidFill>
                  <a:schemeClr val="tx1">
                    <a:lumMod val="75000"/>
                    <a:lumOff val="25000"/>
                  </a:schemeClr>
                </a:solidFill>
                <a:latin typeface="Calibri" panose="020F0502020204030204" pitchFamily="34" charset="0"/>
                <a:cs typeface="Calibri" panose="020F0502020204030204" pitchFamily="34" charset="0"/>
              </a:rPr>
            </a:br>
            <a:r>
              <a:rPr lang="en-GB" sz="2400" dirty="0">
                <a:solidFill>
                  <a:schemeClr val="tx1">
                    <a:lumMod val="75000"/>
                    <a:lumOff val="25000"/>
                  </a:schemeClr>
                </a:solidFill>
                <a:latin typeface="Calibri" panose="020F0502020204030204" pitchFamily="34" charset="0"/>
                <a:cs typeface="Calibri" panose="020F0502020204030204" pitchFamily="34" charset="0"/>
              </a:rPr>
              <a:t>will take to complete</a:t>
            </a:r>
            <a:br>
              <a:rPr lang="en-GB" sz="2400" dirty="0">
                <a:solidFill>
                  <a:schemeClr val="tx1">
                    <a:lumMod val="75000"/>
                    <a:lumOff val="25000"/>
                  </a:schemeClr>
                </a:solidFill>
                <a:latin typeface="Calibri" panose="020F0502020204030204" pitchFamily="34" charset="0"/>
                <a:cs typeface="Calibri" panose="020F0502020204030204" pitchFamily="34" charset="0"/>
              </a:rPr>
            </a:br>
            <a:endParaRPr lang="en-GB" sz="2400" dirty="0">
              <a:solidFill>
                <a:schemeClr val="tx1">
                  <a:lumMod val="75000"/>
                  <a:lumOff val="25000"/>
                </a:schemeClr>
              </a:solidFill>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r>
              <a:rPr lang="en-GB" sz="2400" b="1" dirty="0">
                <a:solidFill>
                  <a:schemeClr val="tx1">
                    <a:lumMod val="75000"/>
                    <a:lumOff val="25000"/>
                  </a:schemeClr>
                </a:solidFill>
                <a:latin typeface="Calibri" panose="020F0502020204030204" pitchFamily="34" charset="0"/>
                <a:cs typeface="Calibri" panose="020F0502020204030204" pitchFamily="34" charset="0"/>
              </a:rPr>
              <a:t>If we disagree, we talk more</a:t>
            </a:r>
          </a:p>
        </p:txBody>
      </p:sp>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1">
            <a:extLst>
              <a:ext uri="{FF2B5EF4-FFF2-40B4-BE49-F238E27FC236}">
                <a16:creationId xmlns:a16="http://schemas.microsoft.com/office/drawing/2014/main" id="{67F42AD5-B84B-4138-89EB-5851AA0F41AF}"/>
              </a:ext>
            </a:extLst>
          </p:cNvPr>
          <p:cNvSpPr txBox="1">
            <a:spLocks/>
          </p:cNvSpPr>
          <p:nvPr/>
        </p:nvSpPr>
        <p:spPr>
          <a:xfrm>
            <a:off x="7036354" y="664978"/>
            <a:ext cx="442113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dirty="0">
                <a:solidFill>
                  <a:schemeClr val="tx1">
                    <a:lumMod val="65000"/>
                    <a:lumOff val="35000"/>
                  </a:schemeClr>
                </a:solidFill>
              </a:rPr>
              <a:t>We have a lot of meetings…</a:t>
            </a:r>
          </a:p>
        </p:txBody>
      </p:sp>
      <p:sp>
        <p:nvSpPr>
          <p:cNvPr id="9" name="Title 1">
            <a:extLst>
              <a:ext uri="{FF2B5EF4-FFF2-40B4-BE49-F238E27FC236}">
                <a16:creationId xmlns:a16="http://schemas.microsoft.com/office/drawing/2014/main" id="{3CBEB0D6-C5CB-48AC-861B-C9FA7D74E058}"/>
              </a:ext>
            </a:extLst>
          </p:cNvPr>
          <p:cNvSpPr txBox="1">
            <a:spLocks/>
          </p:cNvSpPr>
          <p:nvPr/>
        </p:nvSpPr>
        <p:spPr>
          <a:xfrm>
            <a:off x="734511"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long will this take?”</a:t>
            </a:r>
          </a:p>
        </p:txBody>
      </p:sp>
      <p:grpSp>
        <p:nvGrpSpPr>
          <p:cNvPr id="3" name="Group 2">
            <a:extLst>
              <a:ext uri="{FF2B5EF4-FFF2-40B4-BE49-F238E27FC236}">
                <a16:creationId xmlns:a16="http://schemas.microsoft.com/office/drawing/2014/main" id="{DF3C62F4-4F1C-4C38-B28D-85864432A041}"/>
              </a:ext>
            </a:extLst>
          </p:cNvPr>
          <p:cNvGrpSpPr/>
          <p:nvPr/>
        </p:nvGrpSpPr>
        <p:grpSpPr>
          <a:xfrm>
            <a:off x="698378" y="5211405"/>
            <a:ext cx="10871185" cy="1350038"/>
            <a:chOff x="698378" y="5211405"/>
            <a:chExt cx="10871185" cy="1350038"/>
          </a:xfrm>
        </p:grpSpPr>
        <p:sp>
          <p:nvSpPr>
            <p:cNvPr id="11" name="Rectangle: Rounded Corners 10">
              <a:extLst>
                <a:ext uri="{FF2B5EF4-FFF2-40B4-BE49-F238E27FC236}">
                  <a16:creationId xmlns:a16="http://schemas.microsoft.com/office/drawing/2014/main" id="{981B1919-2792-4FF3-88F0-5C0DB63538F4}"/>
                </a:ext>
              </a:extLst>
            </p:cNvPr>
            <p:cNvSpPr/>
            <p:nvPr/>
          </p:nvSpPr>
          <p:spPr>
            <a:xfrm>
              <a:off x="698378"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2">
                      <a:lumMod val="50000"/>
                    </a:schemeClr>
                  </a:solidFill>
                  <a:latin typeface="Arial Black" panose="020B0A04020102020204" pitchFamily="34" charset="0"/>
                </a:rPr>
                <a:t>1/2</a:t>
              </a:r>
            </a:p>
          </p:txBody>
        </p:sp>
        <p:sp>
          <p:nvSpPr>
            <p:cNvPr id="12" name="Rectangle: Rounded Corners 11">
              <a:extLst>
                <a:ext uri="{FF2B5EF4-FFF2-40B4-BE49-F238E27FC236}">
                  <a16:creationId xmlns:a16="http://schemas.microsoft.com/office/drawing/2014/main" id="{E85E7AFB-CC85-4F6A-A48B-5979C7AD6A80}"/>
                </a:ext>
              </a:extLst>
            </p:cNvPr>
            <p:cNvSpPr/>
            <p:nvPr/>
          </p:nvSpPr>
          <p:spPr>
            <a:xfrm>
              <a:off x="1982971"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1</a:t>
              </a:r>
            </a:p>
          </p:txBody>
        </p:sp>
        <p:sp>
          <p:nvSpPr>
            <p:cNvPr id="13" name="Rectangle: Rounded Corners 12">
              <a:extLst>
                <a:ext uri="{FF2B5EF4-FFF2-40B4-BE49-F238E27FC236}">
                  <a16:creationId xmlns:a16="http://schemas.microsoft.com/office/drawing/2014/main" id="{23789BC9-3DB8-4296-B588-ADAF37F41C9C}"/>
                </a:ext>
              </a:extLst>
            </p:cNvPr>
            <p:cNvSpPr/>
            <p:nvPr/>
          </p:nvSpPr>
          <p:spPr>
            <a:xfrm>
              <a:off x="3267564"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2</a:t>
              </a:r>
            </a:p>
          </p:txBody>
        </p:sp>
        <p:sp>
          <p:nvSpPr>
            <p:cNvPr id="16" name="Rectangle: Rounded Corners 15">
              <a:extLst>
                <a:ext uri="{FF2B5EF4-FFF2-40B4-BE49-F238E27FC236}">
                  <a16:creationId xmlns:a16="http://schemas.microsoft.com/office/drawing/2014/main" id="{D9F15087-67A7-4F56-A645-940CC70EE9FB}"/>
                </a:ext>
              </a:extLst>
            </p:cNvPr>
            <p:cNvSpPr/>
            <p:nvPr/>
          </p:nvSpPr>
          <p:spPr>
            <a:xfrm>
              <a:off x="4552157"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3</a:t>
              </a:r>
            </a:p>
          </p:txBody>
        </p:sp>
        <p:sp>
          <p:nvSpPr>
            <p:cNvPr id="17" name="Rectangle: Rounded Corners 16">
              <a:extLst>
                <a:ext uri="{FF2B5EF4-FFF2-40B4-BE49-F238E27FC236}">
                  <a16:creationId xmlns:a16="http://schemas.microsoft.com/office/drawing/2014/main" id="{764D7515-B621-4568-8773-475F8E9951CC}"/>
                </a:ext>
              </a:extLst>
            </p:cNvPr>
            <p:cNvSpPr/>
            <p:nvPr/>
          </p:nvSpPr>
          <p:spPr>
            <a:xfrm>
              <a:off x="6629142"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2">
                      <a:lumMod val="50000"/>
                    </a:schemeClr>
                  </a:solidFill>
                  <a:latin typeface="Arial Black" panose="020B0A04020102020204" pitchFamily="34" charset="0"/>
                </a:rPr>
                <a:t>5</a:t>
              </a:r>
            </a:p>
          </p:txBody>
        </p:sp>
        <p:sp>
          <p:nvSpPr>
            <p:cNvPr id="18" name="Rectangle: Rounded Corners 17">
              <a:extLst>
                <a:ext uri="{FF2B5EF4-FFF2-40B4-BE49-F238E27FC236}">
                  <a16:creationId xmlns:a16="http://schemas.microsoft.com/office/drawing/2014/main" id="{319DDE71-BE06-4221-850D-FC6C60484D07}"/>
                </a:ext>
              </a:extLst>
            </p:cNvPr>
            <p:cNvSpPr/>
            <p:nvPr/>
          </p:nvSpPr>
          <p:spPr>
            <a:xfrm>
              <a:off x="7913735"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8</a:t>
              </a:r>
            </a:p>
          </p:txBody>
        </p:sp>
        <p:sp>
          <p:nvSpPr>
            <p:cNvPr id="19" name="Rectangle: Rounded Corners 18">
              <a:extLst>
                <a:ext uri="{FF2B5EF4-FFF2-40B4-BE49-F238E27FC236}">
                  <a16:creationId xmlns:a16="http://schemas.microsoft.com/office/drawing/2014/main" id="{597D63FB-7033-4D1A-B090-961D545CA6E3}"/>
                </a:ext>
              </a:extLst>
            </p:cNvPr>
            <p:cNvSpPr/>
            <p:nvPr/>
          </p:nvSpPr>
          <p:spPr>
            <a:xfrm>
              <a:off x="9198328"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13</a:t>
              </a:r>
            </a:p>
          </p:txBody>
        </p:sp>
        <p:sp>
          <p:nvSpPr>
            <p:cNvPr id="20" name="Rectangle: Rounded Corners 19">
              <a:extLst>
                <a:ext uri="{FF2B5EF4-FFF2-40B4-BE49-F238E27FC236}">
                  <a16:creationId xmlns:a16="http://schemas.microsoft.com/office/drawing/2014/main" id="{5A913BA7-1502-4C2E-B33A-5FDF5721FCF3}"/>
                </a:ext>
              </a:extLst>
            </p:cNvPr>
            <p:cNvSpPr/>
            <p:nvPr/>
          </p:nvSpPr>
          <p:spPr>
            <a:xfrm>
              <a:off x="10482921" y="52114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20</a:t>
              </a:r>
            </a:p>
          </p:txBody>
        </p:sp>
      </p:grpSp>
    </p:spTree>
    <p:extLst>
      <p:ext uri="{BB962C8B-B14F-4D97-AF65-F5344CB8AC3E}">
        <p14:creationId xmlns:p14="http://schemas.microsoft.com/office/powerpoint/2010/main" val="120586311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Background Slice 2">
            <a:extLst>
              <a:ext uri="{FF2B5EF4-FFF2-40B4-BE49-F238E27FC236}">
                <a16:creationId xmlns:a16="http://schemas.microsoft.com/office/drawing/2014/main" id="{D88F184D-3CC2-407F-AD5F-E9B23044439D}"/>
              </a:ext>
            </a:extLst>
          </p:cNvPr>
          <p:cNvSpPr/>
          <p:nvPr/>
        </p:nvSpPr>
        <p:spPr>
          <a:xfrm flipH="1">
            <a:off x="0" y="-160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5" name="Background Slice 2">
            <a:extLst>
              <a:ext uri="{FF2B5EF4-FFF2-40B4-BE49-F238E27FC236}">
                <a16:creationId xmlns:a16="http://schemas.microsoft.com/office/drawing/2014/main" id="{CFFD6673-78C8-44F4-B3DE-D09744B674BC}"/>
              </a:ext>
            </a:extLst>
          </p:cNvPr>
          <p:cNvSpPr/>
          <p:nvPr/>
        </p:nvSpPr>
        <p:spPr>
          <a:xfrm flipH="1">
            <a:off x="11940642" y="0"/>
            <a:ext cx="251358" cy="6859600"/>
          </a:xfrm>
          <a:prstGeom prst="rect">
            <a:avLst/>
          </a:prstGeom>
          <a:solidFill>
            <a:srgbClr val="D6D9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 name="Rectangle 5">
            <a:extLst>
              <a:ext uri="{FF2B5EF4-FFF2-40B4-BE49-F238E27FC236}">
                <a16:creationId xmlns:a16="http://schemas.microsoft.com/office/drawing/2014/main" id="{46DF6CA0-14BA-4A3B-8AFE-7561F7FC2A27}"/>
              </a:ext>
            </a:extLst>
          </p:cNvPr>
          <p:cNvSpPr/>
          <p:nvPr/>
        </p:nvSpPr>
        <p:spPr>
          <a:xfrm>
            <a:off x="5930765" y="-1600"/>
            <a:ext cx="330468" cy="6859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88B95CC9-5424-4875-B130-9AF044F53C2E}"/>
              </a:ext>
            </a:extLst>
          </p:cNvPr>
          <p:cNvSpPr/>
          <p:nvPr/>
        </p:nvSpPr>
        <p:spPr>
          <a:xfrm>
            <a:off x="5638799" y="670491"/>
            <a:ext cx="914400" cy="9144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3CBEB0D6-C5CB-48AC-861B-C9FA7D74E058}"/>
              </a:ext>
            </a:extLst>
          </p:cNvPr>
          <p:cNvSpPr txBox="1">
            <a:spLocks/>
          </p:cNvSpPr>
          <p:nvPr/>
        </p:nvSpPr>
        <p:spPr>
          <a:xfrm>
            <a:off x="465420" y="1584891"/>
            <a:ext cx="4421131" cy="54870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2400" i="1" dirty="0">
                <a:solidFill>
                  <a:schemeClr val="tx1">
                    <a:lumMod val="65000"/>
                    <a:lumOff val="35000"/>
                  </a:schemeClr>
                </a:solidFill>
              </a:rPr>
              <a:t>“How long will this take?”</a:t>
            </a:r>
          </a:p>
        </p:txBody>
      </p:sp>
      <p:grpSp>
        <p:nvGrpSpPr>
          <p:cNvPr id="13" name="Group 12">
            <a:extLst>
              <a:ext uri="{FF2B5EF4-FFF2-40B4-BE49-F238E27FC236}">
                <a16:creationId xmlns:a16="http://schemas.microsoft.com/office/drawing/2014/main" id="{99B103BA-666B-4B36-893E-78398A4D489A}"/>
              </a:ext>
            </a:extLst>
          </p:cNvPr>
          <p:cNvGrpSpPr/>
          <p:nvPr/>
        </p:nvGrpSpPr>
        <p:grpSpPr>
          <a:xfrm>
            <a:off x="6811262" y="461231"/>
            <a:ext cx="4550631" cy="5997626"/>
            <a:chOff x="877634" y="2322286"/>
            <a:chExt cx="3070252" cy="4046521"/>
          </a:xfrm>
        </p:grpSpPr>
        <p:sp>
          <p:nvSpPr>
            <p:cNvPr id="3" name="Rectangle: Rounded Corners 2">
              <a:extLst>
                <a:ext uri="{FF2B5EF4-FFF2-40B4-BE49-F238E27FC236}">
                  <a16:creationId xmlns:a16="http://schemas.microsoft.com/office/drawing/2014/main" id="{16162C98-F4B5-4705-810B-FEF633E2289B}"/>
                </a:ext>
              </a:extLst>
            </p:cNvPr>
            <p:cNvSpPr/>
            <p:nvPr/>
          </p:nvSpPr>
          <p:spPr>
            <a:xfrm>
              <a:off x="877634" y="2322286"/>
              <a:ext cx="3070252" cy="4046521"/>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4" name="Rectangle: Rounded Corners 3">
              <a:extLst>
                <a:ext uri="{FF2B5EF4-FFF2-40B4-BE49-F238E27FC236}">
                  <a16:creationId xmlns:a16="http://schemas.microsoft.com/office/drawing/2014/main" id="{5E55BD2E-C6A3-4397-AB99-CE724A193899}"/>
                </a:ext>
              </a:extLst>
            </p:cNvPr>
            <p:cNvSpPr/>
            <p:nvPr/>
          </p:nvSpPr>
          <p:spPr>
            <a:xfrm>
              <a:off x="1074910" y="2505522"/>
              <a:ext cx="105701" cy="3643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itle 1">
              <a:extLst>
                <a:ext uri="{FF2B5EF4-FFF2-40B4-BE49-F238E27FC236}">
                  <a16:creationId xmlns:a16="http://schemas.microsoft.com/office/drawing/2014/main" id="{82075CAE-08D8-473C-9967-F83C0575B608}"/>
                </a:ext>
              </a:extLst>
            </p:cNvPr>
            <p:cNvSpPr txBox="1">
              <a:spLocks/>
            </p:cNvSpPr>
            <p:nvPr/>
          </p:nvSpPr>
          <p:spPr>
            <a:xfrm>
              <a:off x="1180611" y="2483031"/>
              <a:ext cx="2620383" cy="41343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GB" sz="3600" dirty="0">
                  <a:solidFill>
                    <a:schemeClr val="tx1">
                      <a:lumMod val="65000"/>
                      <a:lumOff val="35000"/>
                    </a:schemeClr>
                  </a:solidFill>
                </a:rPr>
                <a:t>Maze Pathfinding</a:t>
              </a:r>
            </a:p>
          </p:txBody>
        </p:sp>
        <p:pic>
          <p:nvPicPr>
            <p:cNvPr id="3074" name="Picture 2" descr="GameplayKit Programming Guide: Pathfinding">
              <a:extLst>
                <a:ext uri="{FF2B5EF4-FFF2-40B4-BE49-F238E27FC236}">
                  <a16:creationId xmlns:a16="http://schemas.microsoft.com/office/drawing/2014/main" id="{B9CCA8B9-7E9D-435C-9542-C282646A08FB}"/>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22059" y="2939289"/>
              <a:ext cx="2781402" cy="2781402"/>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Rounded Corners 16">
              <a:extLst>
                <a:ext uri="{FF2B5EF4-FFF2-40B4-BE49-F238E27FC236}">
                  <a16:creationId xmlns:a16="http://schemas.microsoft.com/office/drawing/2014/main" id="{A532426A-E57E-4EFB-BD38-078124B2B8BD}"/>
                </a:ext>
              </a:extLst>
            </p:cNvPr>
            <p:cNvSpPr/>
            <p:nvPr/>
          </p:nvSpPr>
          <p:spPr>
            <a:xfrm>
              <a:off x="1074910" y="5802568"/>
              <a:ext cx="1121066" cy="4134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Gameplay</a:t>
              </a:r>
            </a:p>
          </p:txBody>
        </p:sp>
        <p:sp>
          <p:nvSpPr>
            <p:cNvPr id="18" name="Rectangle: Rounded Corners 17">
              <a:extLst>
                <a:ext uri="{FF2B5EF4-FFF2-40B4-BE49-F238E27FC236}">
                  <a16:creationId xmlns:a16="http://schemas.microsoft.com/office/drawing/2014/main" id="{8E0D294D-0239-4D67-9282-59BB89FDC878}"/>
                </a:ext>
              </a:extLst>
            </p:cNvPr>
            <p:cNvSpPr/>
            <p:nvPr/>
          </p:nvSpPr>
          <p:spPr>
            <a:xfrm>
              <a:off x="2261719" y="5797373"/>
              <a:ext cx="1361646" cy="413431"/>
            </a:xfrm>
            <a:prstGeom prst="roundRect">
              <a:avLst>
                <a:gd name="adj" fmla="val 50000"/>
              </a:avLst>
            </a:prstGeom>
            <a:solidFill>
              <a:srgbClr val="C450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spc="100" dirty="0"/>
                <a:t>High-Priority</a:t>
              </a:r>
            </a:p>
          </p:txBody>
        </p:sp>
      </p:grpSp>
      <p:sp>
        <p:nvSpPr>
          <p:cNvPr id="20" name="Rectangle: Rounded Corners 19">
            <a:extLst>
              <a:ext uri="{FF2B5EF4-FFF2-40B4-BE49-F238E27FC236}">
                <a16:creationId xmlns:a16="http://schemas.microsoft.com/office/drawing/2014/main" id="{34299FFC-438F-46B8-BA5E-1C02C35DF0D0}"/>
              </a:ext>
            </a:extLst>
          </p:cNvPr>
          <p:cNvSpPr/>
          <p:nvPr/>
        </p:nvSpPr>
        <p:spPr>
          <a:xfrm>
            <a:off x="525817"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2">
                    <a:lumMod val="50000"/>
                  </a:schemeClr>
                </a:solidFill>
                <a:latin typeface="Arial Black" panose="020B0A04020102020204" pitchFamily="34" charset="0"/>
              </a:rPr>
              <a:t>1/2</a:t>
            </a:r>
          </a:p>
        </p:txBody>
      </p:sp>
      <p:sp>
        <p:nvSpPr>
          <p:cNvPr id="21" name="Rectangle: Rounded Corners 20">
            <a:extLst>
              <a:ext uri="{FF2B5EF4-FFF2-40B4-BE49-F238E27FC236}">
                <a16:creationId xmlns:a16="http://schemas.microsoft.com/office/drawing/2014/main" id="{7649AA45-3D64-4B80-B8DF-8DB9DAF84A4F}"/>
              </a:ext>
            </a:extLst>
          </p:cNvPr>
          <p:cNvSpPr/>
          <p:nvPr/>
        </p:nvSpPr>
        <p:spPr>
          <a:xfrm>
            <a:off x="1810410"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1</a:t>
            </a:r>
          </a:p>
        </p:txBody>
      </p:sp>
      <p:sp>
        <p:nvSpPr>
          <p:cNvPr id="22" name="Rectangle: Rounded Corners 21">
            <a:extLst>
              <a:ext uri="{FF2B5EF4-FFF2-40B4-BE49-F238E27FC236}">
                <a16:creationId xmlns:a16="http://schemas.microsoft.com/office/drawing/2014/main" id="{D01E1D4C-548A-4E0A-A5E8-4873604C685B}"/>
              </a:ext>
            </a:extLst>
          </p:cNvPr>
          <p:cNvSpPr/>
          <p:nvPr/>
        </p:nvSpPr>
        <p:spPr>
          <a:xfrm>
            <a:off x="3095003"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2</a:t>
            </a:r>
          </a:p>
        </p:txBody>
      </p:sp>
      <p:sp>
        <p:nvSpPr>
          <p:cNvPr id="23" name="Rectangle: Rounded Corners 22">
            <a:extLst>
              <a:ext uri="{FF2B5EF4-FFF2-40B4-BE49-F238E27FC236}">
                <a16:creationId xmlns:a16="http://schemas.microsoft.com/office/drawing/2014/main" id="{BFE2AA0A-ECF3-4F05-85AC-5A8ADC8733C8}"/>
              </a:ext>
            </a:extLst>
          </p:cNvPr>
          <p:cNvSpPr/>
          <p:nvPr/>
        </p:nvSpPr>
        <p:spPr>
          <a:xfrm>
            <a:off x="4379596" y="2483605"/>
            <a:ext cx="1086642" cy="1350038"/>
          </a:xfrm>
          <a:prstGeom prst="roundRect">
            <a:avLst>
              <a:gd name="adj" fmla="val 6019"/>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dirty="0">
                <a:solidFill>
                  <a:schemeClr val="tx2">
                    <a:lumMod val="50000"/>
                  </a:schemeClr>
                </a:solidFill>
                <a:latin typeface="Arial Black" panose="020B0A04020102020204" pitchFamily="34" charset="0"/>
              </a:rPr>
              <a:t>3</a:t>
            </a:r>
          </a:p>
        </p:txBody>
      </p:sp>
      <p:sp>
        <p:nvSpPr>
          <p:cNvPr id="36" name="Title 1">
            <a:extLst>
              <a:ext uri="{FF2B5EF4-FFF2-40B4-BE49-F238E27FC236}">
                <a16:creationId xmlns:a16="http://schemas.microsoft.com/office/drawing/2014/main" id="{C646785F-FA08-47A9-A0C2-ABE104256A56}"/>
              </a:ext>
            </a:extLst>
          </p:cNvPr>
          <p:cNvSpPr txBox="1">
            <a:spLocks/>
          </p:cNvSpPr>
          <p:nvPr/>
        </p:nvSpPr>
        <p:spPr>
          <a:xfrm>
            <a:off x="549100"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a:t>
            </a:r>
          </a:p>
        </p:txBody>
      </p:sp>
      <p:sp>
        <p:nvSpPr>
          <p:cNvPr id="37" name="Title 1">
            <a:extLst>
              <a:ext uri="{FF2B5EF4-FFF2-40B4-BE49-F238E27FC236}">
                <a16:creationId xmlns:a16="http://schemas.microsoft.com/office/drawing/2014/main" id="{6E92CF6C-D227-4C05-B3D7-D8F86000B0D8}"/>
              </a:ext>
            </a:extLst>
          </p:cNvPr>
          <p:cNvSpPr txBox="1">
            <a:spLocks/>
          </p:cNvSpPr>
          <p:nvPr/>
        </p:nvSpPr>
        <p:spPr>
          <a:xfrm>
            <a:off x="1833693"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a:t>
            </a:r>
          </a:p>
        </p:txBody>
      </p:sp>
      <p:sp>
        <p:nvSpPr>
          <p:cNvPr id="38" name="Title 1">
            <a:extLst>
              <a:ext uri="{FF2B5EF4-FFF2-40B4-BE49-F238E27FC236}">
                <a16:creationId xmlns:a16="http://schemas.microsoft.com/office/drawing/2014/main" id="{0F13F8F3-9527-4032-AC23-C9BD23506439}"/>
              </a:ext>
            </a:extLst>
          </p:cNvPr>
          <p:cNvSpPr txBox="1">
            <a:spLocks/>
          </p:cNvSpPr>
          <p:nvPr/>
        </p:nvSpPr>
        <p:spPr>
          <a:xfrm>
            <a:off x="3100779" y="3905656"/>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
        <p:nvSpPr>
          <p:cNvPr id="39" name="Title 1">
            <a:extLst>
              <a:ext uri="{FF2B5EF4-FFF2-40B4-BE49-F238E27FC236}">
                <a16:creationId xmlns:a16="http://schemas.microsoft.com/office/drawing/2014/main" id="{E0989EFB-4C8C-4E85-98C2-9BA2AA6480D9}"/>
              </a:ext>
            </a:extLst>
          </p:cNvPr>
          <p:cNvSpPr txBox="1">
            <a:spLocks/>
          </p:cNvSpPr>
          <p:nvPr/>
        </p:nvSpPr>
        <p:spPr>
          <a:xfrm>
            <a:off x="4383976" y="3892635"/>
            <a:ext cx="1069135" cy="87773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400" dirty="0">
                <a:solidFill>
                  <a:schemeClr val="bg1">
                    <a:lumMod val="75000"/>
                  </a:schemeClr>
                </a:solidFill>
              </a:rPr>
              <a:t>days</a:t>
            </a:r>
          </a:p>
        </p:txBody>
      </p:sp>
    </p:spTree>
    <p:extLst>
      <p:ext uri="{BB962C8B-B14F-4D97-AF65-F5344CB8AC3E}">
        <p14:creationId xmlns:p14="http://schemas.microsoft.com/office/powerpoint/2010/main" val="814515640"/>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86e51bad-2a4e-45c5-b43f-0d12d38f0ef4" Revision="1" Stencil="System.MyShapes" StencilVersion="1.0"/>
</Control>
</file>

<file path=customXml/item10.xml><?xml version="1.0" encoding="utf-8"?>
<Control xmlns="http://schemas.microsoft.com/VisualStudio/2011/storyboarding/control">
  <Id Name="System.Storyboarding.WindowsPhone.WideTile" Revision="1" Stencil="System.Storyboarding.WindowsPhone" StencilVersion="0.1"/>
</Control>
</file>

<file path=customXml/item11.xml><?xml version="1.0" encoding="utf-8"?>
<Control xmlns="http://schemas.microsoft.com/VisualStudio/2011/storyboarding/control">
  <Id Name="System.Storyboarding.Common.DragSelection" Revision="1" Stencil="System.Storyboarding.Common" StencilVersion="0.1"/>
</Control>
</file>

<file path=customXml/item12.xml><?xml version="1.0" encoding="utf-8"?>
<Control xmlns="http://schemas.microsoft.com/VisualStudio/2011/storyboarding/control">
  <Id Name="System.Storyboarding.Backgrounds.DesktopTaskbar" Revision="1" Stencil="System.Storyboarding.Backgrounds" StencilVersion="0.1"/>
</Control>
</file>

<file path=customXml/item13.xml><?xml version="1.0" encoding="utf-8"?>
<Control xmlns="http://schemas.microsoft.com/VisualStudio/2011/storyboarding/control">
  <Id Name="86e51bad-2a4e-45c5-b43f-0d12d38f0ef4" Revision="1" Stencil="System.MyShapes" StencilVersion="1.0"/>
</Control>
</file>

<file path=customXml/item14.xml><?xml version="1.0" encoding="utf-8"?>
<Control xmlns="http://schemas.microsoft.com/VisualStudio/2011/storyboarding/control">
  <Id Name="86e51bad-2a4e-45c5-b43f-0d12d38f0ef4" Revision="1" Stencil="System.MyShapes" StencilVersion="1.0"/>
</Control>
</file>

<file path=customXml/item15.xml><?xml version="1.0" encoding="utf-8"?>
<Control xmlns="http://schemas.microsoft.com/VisualStudio/2011/storyboarding/control">
  <Id Name="System.Storyboarding.Common.TextInput" Revision="1" Stencil="System.Storyboarding.Common" StencilVersion="0.1"/>
</Control>
</file>

<file path=customXml/item16.xml><?xml version="1.0" encoding="utf-8"?>
<Control xmlns="http://schemas.microsoft.com/VisualStudio/2011/storyboarding/control">
  <Id Name="86e51bad-2a4e-45c5-b43f-0d12d38f0ef4" Revision="1" Stencil="System.MyShapes" StencilVersion="1.0"/>
</Control>
</file>

<file path=customXml/item17.xml><?xml version="1.0" encoding="utf-8"?>
<Control xmlns="http://schemas.microsoft.com/VisualStudio/2011/storyboarding/control">
  <Id Name="System.Storyboarding.WindowsPhone.Tile" Revision="1" Stencil="System.Storyboarding.WindowsPhone" StencilVersion="0.1"/>
</Control>
</file>

<file path=customXml/item18.xml><?xml version="1.0" encoding="utf-8"?>
<Control xmlns="http://schemas.microsoft.com/VisualStudio/2011/storyboarding/control">
  <Id Name="System.Storyboarding.WindowsPhone.Tile" Revision="1" Stencil="System.Storyboarding.WindowsPhone" StencilVersion="0.1"/>
</Control>
</file>

<file path=customXml/item19.xml><?xml version="1.0" encoding="utf-8"?>
<Control xmlns="http://schemas.microsoft.com/VisualStudio/2011/storyboarding/control">
  <Id Name="System.Storyboarding.WindowsPhone.Tile" Revision="1" Stencil="System.Storyboarding.WindowsPhone" StencilVersion="0.1"/>
</Control>
</file>

<file path=customXml/item2.xml><?xml version="1.0" encoding="utf-8"?>
<Control xmlns="http://schemas.microsoft.com/VisualStudio/2011/storyboarding/control">
  <Id Name="86e51bad-2a4e-45c5-b43f-0d12d38f0ef4" Revision="1" Stencil="System.MyShapes" StencilVersion="1.0"/>
</Control>
</file>

<file path=customXml/item20.xml><?xml version="1.0" encoding="utf-8"?>
<Control xmlns="http://schemas.microsoft.com/VisualStudio/2011/storyboarding/control">
  <Id Name="System.Storyboarding.Icons.User" Revision="1" Stencil="System.Storyboarding.Icons" StencilVersion="0.1"/>
</Control>
</file>

<file path=customXml/item21.xml><?xml version="1.0" encoding="utf-8"?>
<p:properties xmlns:p="http://schemas.microsoft.com/office/2006/metadata/properties" xmlns:xsi="http://www.w3.org/2001/XMLSchema-instance" xmlns:pc="http://schemas.microsoft.com/office/infopath/2007/PartnerControls">
  <documentManagement>
    <_dlc_DocId xmlns="b4ebf394-daf6-497a-96c5-a2f8c10b38cf">TT6HZDVJM2HV-178-321</_dlc_DocId>
    <_dlc_DocIdUrl xmlns="b4ebf394-daf6-497a-96c5-a2f8c10b38cf">
      <Url>http://vstsdfmoss/sites/VSTSDF/DevDiv/TFS/teams/rm/_layouts/DocIdRedir.aspx?ID=TT6HZDVJM2HV-178-321</Url>
      <Description>TT6HZDVJM2HV-178-321</Description>
    </_dlc_DocIdUrl>
  </documentManagement>
</p:properties>
</file>

<file path=customXml/item22.xml><?xml version="1.0" encoding="utf-8"?>
<Control xmlns="http://schemas.microsoft.com/VisualStudio/2011/storyboarding/control">
  <Id Name="System.Storyboarding.WindowsPhone.Tile" Revision="1" Stencil="System.Storyboarding.WindowsPhone" StencilVersion="0.1"/>
</Control>
</file>

<file path=customXml/item23.xml><?xml version="1.0" encoding="utf-8"?>
<Control xmlns="http://schemas.microsoft.com/VisualStudio/2011/storyboarding/control">
  <Id Name="86e51bad-2a4e-45c5-b43f-0d12d38f0ef4" Revision="1" Stencil="System.MyShapes" StencilVersion="1.0"/>
</Control>
</file>

<file path=customXml/item24.xml><?xml version="1.0" encoding="utf-8"?>
<Control xmlns="http://schemas.microsoft.com/VisualStudio/2011/storyboarding/control">
  <Id Name="86e51bad-2a4e-45c5-b43f-0d12d38f0ef4" Revision="1" Stencil="System.MyShapes" StencilVersion="1.0"/>
</Control>
</file>

<file path=customXml/item25.xml><?xml version="1.0" encoding="utf-8"?>
<Control xmlns="http://schemas.microsoft.com/VisualStudio/2011/storyboarding/control">
  <Id Name="86e51bad-2a4e-45c5-b43f-0d12d38f0ef4" Revision="1" Stencil="System.MyShapes" StencilVersion="1.0"/>
</Control>
</file>

<file path=customXml/item26.xml><?xml version="1.0" encoding="utf-8"?>
<Control xmlns="http://schemas.microsoft.com/VisualStudio/2011/storyboarding/control">
  <Id Name="System.Storyboarding.Common.TabGroup" Revision="1" Stencil="System.Storyboarding.Common" StencilVersion="0.1"/>
</Control>
</file>

<file path=customXml/item27.xml><?xml version="1.0" encoding="utf-8"?>
<Control xmlns="http://schemas.microsoft.com/VisualStudio/2011/storyboarding/control">
  <Id Name="System.Storyboarding.Icons.DownArrow" Revision="1" Stencil="System.Storyboarding.Icons" StencilVersion="0.1"/>
</Control>
</file>

<file path=customXml/item28.xml><?xml version="1.0" encoding="utf-8"?>
<Control xmlns="http://schemas.microsoft.com/VisualStudio/2011/storyboarding/control">
  <Id Name="System.Storyboarding.WindowsPhone.Tile" Revision="1" Stencil="System.Storyboarding.WindowsPhone" StencilVersion="0.1"/>
</Control>
</file>

<file path=customXml/item29.xml><?xml version="1.0" encoding="utf-8"?>
<Control xmlns="http://schemas.microsoft.com/VisualStudio/2011/storyboarding/control">
  <Id Name="System.Storyboarding.Common.RichTextBar" Revision="1" Stencil="System.Storyboarding.Common" StencilVersion="0.1"/>
</Control>
</file>

<file path=customXml/item3.xml><?xml version="1.0" encoding="utf-8"?>
<Control xmlns="http://schemas.microsoft.com/VisualStudio/2011/storyboarding/control">
  <Id Name="System.Storyboarding.WindowsPhone.WideTile" Revision="1" Stencil="System.Storyboarding.WindowsPhone" StencilVersion="0.1"/>
</Control>
</file>

<file path=customXml/item30.xml><?xml version="1.0" encoding="utf-8"?>
<Control xmlns="http://schemas.microsoft.com/VisualStudio/2011/storyboarding/control">
  <Id Name="System.Storyboarding.Media.WebCam" Revision="1" Stencil="System.Storyboarding.Media" StencilVersion="0.1"/>
</Control>
</file>

<file path=customXml/item31.xml><?xml version="1.0" encoding="utf-8"?>
<Control xmlns="http://schemas.microsoft.com/VisualStudio/2011/storyboarding/control">
  <Id Name="System.Storyboarding.WindowsPhone.Tile" Revision="1" Stencil="System.Storyboarding.WindowsPhone" StencilVersion="0.1"/>
</Control>
</file>

<file path=customXml/item4.xml><?xml version="1.0" encoding="utf-8"?>
<Control xmlns="http://schemas.microsoft.com/VisualStudio/2011/storyboarding/control">
  <Id Name="86e51bad-2a4e-45c5-b43f-0d12d38f0ef4" Revision="1" Stencil="System.MyShapes" StencilVersion="1.0"/>
</Control>
</file>

<file path=customXml/item5.xml><?xml version="1.0" encoding="utf-8"?>
<Control xmlns="http://schemas.microsoft.com/VisualStudio/2011/storyboarding/control">
  <Id Name="System.Storyboarding.WindowsPhone.WideTile" Revision="1" Stencil="System.Storyboarding.WindowsPhone" StencilVersion="0.1"/>
</Control>
</file>

<file path=customXml/item6.xml><?xml version="1.0" encoding="utf-8"?>
<Control xmlns="http://schemas.microsoft.com/VisualStudio/2011/storyboarding/control">
  <Id Name="System.Storyboarding.WindowsPhone.Tile" Revision="1" Stencil="System.Storyboarding.WindowsPhone" StencilVersion="0.1"/>
</Control>
</file>

<file path=customXml/item7.xml><?xml version="1.0" encoding="utf-8"?>
<Control xmlns="http://schemas.microsoft.com/VisualStudio/2011/storyboarding/control">
  <Id Name="86e51bad-2a4e-45c5-b43f-0d12d38f0ef4" Revision="1" Stencil="System.MyShapes" StencilVersion="1.0"/>
</Control>
</file>

<file path=customXml/item8.xml><?xml version="1.0" encoding="utf-8"?>
<Control xmlns="http://schemas.microsoft.com/VisualStudio/2011/storyboarding/control">
  <Id Name="System.Storyboarding.Backgrounds.StartScreen" Revision="1" Stencil="System.Storyboarding.Backgrounds" StencilVersion="0.1"/>
</Control>
</file>

<file path=customXml/item9.xml><?xml version="1.0" encoding="utf-8"?>
<Control xmlns="http://schemas.microsoft.com/VisualStudio/2011/storyboarding/control">
  <Id Name="86e51bad-2a4e-45c5-b43f-0d12d38f0ef4" Revision="1" Stencil="System.MyShapes" StencilVersion="1.0"/>
</Control>
</file>

<file path=customXml/itemProps1.xml><?xml version="1.0" encoding="utf-8"?>
<ds:datastoreItem xmlns:ds="http://schemas.openxmlformats.org/officeDocument/2006/customXml" ds:itemID="{E66F2CC2-3614-4306-9E58-BEBBCD81FC43}">
  <ds:schemaRefs>
    <ds:schemaRef ds:uri="http://schemas.microsoft.com/VisualStudio/2011/storyboarding/control"/>
  </ds:schemaRefs>
</ds:datastoreItem>
</file>

<file path=customXml/itemProps10.xml><?xml version="1.0" encoding="utf-8"?>
<ds:datastoreItem xmlns:ds="http://schemas.openxmlformats.org/officeDocument/2006/customXml" ds:itemID="{5F8B743C-58C9-496B-861D-37CFDCB689D2}">
  <ds:schemaRefs>
    <ds:schemaRef ds:uri="http://schemas.microsoft.com/VisualStudio/2011/storyboarding/control"/>
  </ds:schemaRefs>
</ds:datastoreItem>
</file>

<file path=customXml/itemProps11.xml><?xml version="1.0" encoding="utf-8"?>
<ds:datastoreItem xmlns:ds="http://schemas.openxmlformats.org/officeDocument/2006/customXml" ds:itemID="{117617E4-8AF0-4BC4-B8A6-DE85D308CFCF}">
  <ds:schemaRefs>
    <ds:schemaRef ds:uri="http://schemas.microsoft.com/VisualStudio/2011/storyboarding/control"/>
  </ds:schemaRefs>
</ds:datastoreItem>
</file>

<file path=customXml/itemProps12.xml><?xml version="1.0" encoding="utf-8"?>
<ds:datastoreItem xmlns:ds="http://schemas.openxmlformats.org/officeDocument/2006/customXml" ds:itemID="{3ABEB930-76EE-4CED-B710-BB945919ED20}">
  <ds:schemaRefs>
    <ds:schemaRef ds:uri="http://schemas.microsoft.com/VisualStudio/2011/storyboarding/control"/>
  </ds:schemaRefs>
</ds:datastoreItem>
</file>

<file path=customXml/itemProps13.xml><?xml version="1.0" encoding="utf-8"?>
<ds:datastoreItem xmlns:ds="http://schemas.openxmlformats.org/officeDocument/2006/customXml" ds:itemID="{1096AECF-FE90-4633-BEB9-86564F659901}">
  <ds:schemaRefs>
    <ds:schemaRef ds:uri="http://schemas.microsoft.com/VisualStudio/2011/storyboarding/control"/>
  </ds:schemaRefs>
</ds:datastoreItem>
</file>

<file path=customXml/itemProps14.xml><?xml version="1.0" encoding="utf-8"?>
<ds:datastoreItem xmlns:ds="http://schemas.openxmlformats.org/officeDocument/2006/customXml" ds:itemID="{73BA923F-4867-447A-81AC-371010F22190}">
  <ds:schemaRefs>
    <ds:schemaRef ds:uri="http://schemas.microsoft.com/VisualStudio/2011/storyboarding/control"/>
  </ds:schemaRefs>
</ds:datastoreItem>
</file>

<file path=customXml/itemProps15.xml><?xml version="1.0" encoding="utf-8"?>
<ds:datastoreItem xmlns:ds="http://schemas.openxmlformats.org/officeDocument/2006/customXml" ds:itemID="{299355AB-CD87-4A8C-8EFF-2DA8C033EB61}">
  <ds:schemaRefs>
    <ds:schemaRef ds:uri="http://schemas.microsoft.com/VisualStudio/2011/storyboarding/control"/>
  </ds:schemaRefs>
</ds:datastoreItem>
</file>

<file path=customXml/itemProps16.xml><?xml version="1.0" encoding="utf-8"?>
<ds:datastoreItem xmlns:ds="http://schemas.openxmlformats.org/officeDocument/2006/customXml" ds:itemID="{F3C5FC91-6FC9-470E-8D8E-C3AC1C575DB5}">
  <ds:schemaRefs>
    <ds:schemaRef ds:uri="http://schemas.microsoft.com/VisualStudio/2011/storyboarding/control"/>
  </ds:schemaRefs>
</ds:datastoreItem>
</file>

<file path=customXml/itemProps17.xml><?xml version="1.0" encoding="utf-8"?>
<ds:datastoreItem xmlns:ds="http://schemas.openxmlformats.org/officeDocument/2006/customXml" ds:itemID="{54096EDF-8844-4AF1-A245-67F5F80754AD}">
  <ds:schemaRefs>
    <ds:schemaRef ds:uri="http://schemas.microsoft.com/VisualStudio/2011/storyboarding/control"/>
  </ds:schemaRefs>
</ds:datastoreItem>
</file>

<file path=customXml/itemProps18.xml><?xml version="1.0" encoding="utf-8"?>
<ds:datastoreItem xmlns:ds="http://schemas.openxmlformats.org/officeDocument/2006/customXml" ds:itemID="{1C0C511F-E67D-4D4A-9A7B-6E9F2916E4D8}">
  <ds:schemaRefs>
    <ds:schemaRef ds:uri="http://schemas.microsoft.com/VisualStudio/2011/storyboarding/control"/>
  </ds:schemaRefs>
</ds:datastoreItem>
</file>

<file path=customXml/itemProps19.xml><?xml version="1.0" encoding="utf-8"?>
<ds:datastoreItem xmlns:ds="http://schemas.openxmlformats.org/officeDocument/2006/customXml" ds:itemID="{B945FD6A-04E9-4DD2-94EC-104268517FC4}">
  <ds:schemaRefs>
    <ds:schemaRef ds:uri="http://schemas.microsoft.com/VisualStudio/2011/storyboarding/control"/>
  </ds:schemaRefs>
</ds:datastoreItem>
</file>

<file path=customXml/itemProps2.xml><?xml version="1.0" encoding="utf-8"?>
<ds:datastoreItem xmlns:ds="http://schemas.openxmlformats.org/officeDocument/2006/customXml" ds:itemID="{D93E005D-A093-4C05-BB5E-5203E1A253F3}">
  <ds:schemaRefs>
    <ds:schemaRef ds:uri="http://schemas.microsoft.com/VisualStudio/2011/storyboarding/control"/>
  </ds:schemaRefs>
</ds:datastoreItem>
</file>

<file path=customXml/itemProps20.xml><?xml version="1.0" encoding="utf-8"?>
<ds:datastoreItem xmlns:ds="http://schemas.openxmlformats.org/officeDocument/2006/customXml" ds:itemID="{2D71B260-49DD-430A-993F-35BB818160D2}">
  <ds:schemaRefs>
    <ds:schemaRef ds:uri="http://schemas.microsoft.com/VisualStudio/2011/storyboarding/control"/>
  </ds:schemaRefs>
</ds:datastoreItem>
</file>

<file path=customXml/itemProps21.xml><?xml version="1.0" encoding="utf-8"?>
<ds:datastoreItem xmlns:ds="http://schemas.openxmlformats.org/officeDocument/2006/customXml" ds:itemID="{1322E1B6-B69B-4B1E-9F64-FFB1E4A65691}">
  <ds:schemaRefs>
    <ds:schemaRef ds:uri="http://schemas.microsoft.com/office/2006/metadata/properties"/>
    <ds:schemaRef ds:uri="http://schemas.microsoft.com/office/infopath/2007/PartnerControls"/>
    <ds:schemaRef ds:uri="b4ebf394-daf6-497a-96c5-a2f8c10b38cf"/>
  </ds:schemaRefs>
</ds:datastoreItem>
</file>

<file path=customXml/itemProps22.xml><?xml version="1.0" encoding="utf-8"?>
<ds:datastoreItem xmlns:ds="http://schemas.openxmlformats.org/officeDocument/2006/customXml" ds:itemID="{62297194-F276-4C35-9AA2-BFDF1B032F77}">
  <ds:schemaRefs>
    <ds:schemaRef ds:uri="http://schemas.microsoft.com/VisualStudio/2011/storyboarding/control"/>
  </ds:schemaRefs>
</ds:datastoreItem>
</file>

<file path=customXml/itemProps23.xml><?xml version="1.0" encoding="utf-8"?>
<ds:datastoreItem xmlns:ds="http://schemas.openxmlformats.org/officeDocument/2006/customXml" ds:itemID="{303A2FF1-1257-4F1C-8CB8-94EA850A7322}">
  <ds:schemaRefs>
    <ds:schemaRef ds:uri="http://schemas.microsoft.com/VisualStudio/2011/storyboarding/control"/>
  </ds:schemaRefs>
</ds:datastoreItem>
</file>

<file path=customXml/itemProps24.xml><?xml version="1.0" encoding="utf-8"?>
<ds:datastoreItem xmlns:ds="http://schemas.openxmlformats.org/officeDocument/2006/customXml" ds:itemID="{8FE72F31-F59F-4957-B67A-3E0CFC486E14}">
  <ds:schemaRefs>
    <ds:schemaRef ds:uri="http://schemas.microsoft.com/VisualStudio/2011/storyboarding/control"/>
  </ds:schemaRefs>
</ds:datastoreItem>
</file>

<file path=customXml/itemProps25.xml><?xml version="1.0" encoding="utf-8"?>
<ds:datastoreItem xmlns:ds="http://schemas.openxmlformats.org/officeDocument/2006/customXml" ds:itemID="{BAEA9DD9-5EFE-4087-9D54-C39158D88D1B}">
  <ds:schemaRefs>
    <ds:schemaRef ds:uri="http://schemas.microsoft.com/VisualStudio/2011/storyboarding/control"/>
  </ds:schemaRefs>
</ds:datastoreItem>
</file>

<file path=customXml/itemProps26.xml><?xml version="1.0" encoding="utf-8"?>
<ds:datastoreItem xmlns:ds="http://schemas.openxmlformats.org/officeDocument/2006/customXml" ds:itemID="{FD3F3A5E-FB2F-45A1-88D3-162CFC5F074C}">
  <ds:schemaRefs>
    <ds:schemaRef ds:uri="http://schemas.microsoft.com/VisualStudio/2011/storyboarding/control"/>
  </ds:schemaRefs>
</ds:datastoreItem>
</file>

<file path=customXml/itemProps27.xml><?xml version="1.0" encoding="utf-8"?>
<ds:datastoreItem xmlns:ds="http://schemas.openxmlformats.org/officeDocument/2006/customXml" ds:itemID="{2485C4B2-1F91-42CA-8D2F-F5E37EC1690E}">
  <ds:schemaRefs>
    <ds:schemaRef ds:uri="http://schemas.microsoft.com/VisualStudio/2011/storyboarding/control"/>
  </ds:schemaRefs>
</ds:datastoreItem>
</file>

<file path=customXml/itemProps28.xml><?xml version="1.0" encoding="utf-8"?>
<ds:datastoreItem xmlns:ds="http://schemas.openxmlformats.org/officeDocument/2006/customXml" ds:itemID="{A56E7BBF-4AD1-4BAB-BB90-656BC303E394}">
  <ds:schemaRefs>
    <ds:schemaRef ds:uri="http://schemas.microsoft.com/VisualStudio/2011/storyboarding/control"/>
  </ds:schemaRefs>
</ds:datastoreItem>
</file>

<file path=customXml/itemProps29.xml><?xml version="1.0" encoding="utf-8"?>
<ds:datastoreItem xmlns:ds="http://schemas.openxmlformats.org/officeDocument/2006/customXml" ds:itemID="{A269F666-4B7E-4A98-B591-5449B411CEAA}">
  <ds:schemaRefs>
    <ds:schemaRef ds:uri="http://schemas.microsoft.com/VisualStudio/2011/storyboarding/control"/>
  </ds:schemaRefs>
</ds:datastoreItem>
</file>

<file path=customXml/itemProps3.xml><?xml version="1.0" encoding="utf-8"?>
<ds:datastoreItem xmlns:ds="http://schemas.openxmlformats.org/officeDocument/2006/customXml" ds:itemID="{76EF0D77-C994-4232-9406-B3D450F81857}">
  <ds:schemaRefs>
    <ds:schemaRef ds:uri="http://schemas.microsoft.com/VisualStudio/2011/storyboarding/control"/>
  </ds:schemaRefs>
</ds:datastoreItem>
</file>

<file path=customXml/itemProps30.xml><?xml version="1.0" encoding="utf-8"?>
<ds:datastoreItem xmlns:ds="http://schemas.openxmlformats.org/officeDocument/2006/customXml" ds:itemID="{AE49F22A-A218-401F-B11D-2BDA4C631299}">
  <ds:schemaRefs>
    <ds:schemaRef ds:uri="http://schemas.microsoft.com/VisualStudio/2011/storyboarding/control"/>
  </ds:schemaRefs>
</ds:datastoreItem>
</file>

<file path=customXml/itemProps31.xml><?xml version="1.0" encoding="utf-8"?>
<ds:datastoreItem xmlns:ds="http://schemas.openxmlformats.org/officeDocument/2006/customXml" ds:itemID="{B86ED811-76FA-470E-BF65-7B08F4E478BD}">
  <ds:schemaRefs>
    <ds:schemaRef ds:uri="http://schemas.microsoft.com/VisualStudio/2011/storyboarding/control"/>
  </ds:schemaRefs>
</ds:datastoreItem>
</file>

<file path=customXml/itemProps4.xml><?xml version="1.0" encoding="utf-8"?>
<ds:datastoreItem xmlns:ds="http://schemas.openxmlformats.org/officeDocument/2006/customXml" ds:itemID="{CCBA908F-D8BA-4D5B-B497-AA88220CE152}">
  <ds:schemaRefs>
    <ds:schemaRef ds:uri="http://schemas.microsoft.com/VisualStudio/2011/storyboarding/control"/>
  </ds:schemaRefs>
</ds:datastoreItem>
</file>

<file path=customXml/itemProps5.xml><?xml version="1.0" encoding="utf-8"?>
<ds:datastoreItem xmlns:ds="http://schemas.openxmlformats.org/officeDocument/2006/customXml" ds:itemID="{A20CCF91-9787-422A-AEBB-C4729D818C00}">
  <ds:schemaRefs>
    <ds:schemaRef ds:uri="http://schemas.microsoft.com/VisualStudio/2011/storyboarding/control"/>
  </ds:schemaRefs>
</ds:datastoreItem>
</file>

<file path=customXml/itemProps6.xml><?xml version="1.0" encoding="utf-8"?>
<ds:datastoreItem xmlns:ds="http://schemas.openxmlformats.org/officeDocument/2006/customXml" ds:itemID="{8376A45C-3B73-430A-AB07-14AE228ECB55}">
  <ds:schemaRefs>
    <ds:schemaRef ds:uri="http://schemas.microsoft.com/VisualStudio/2011/storyboarding/control"/>
  </ds:schemaRefs>
</ds:datastoreItem>
</file>

<file path=customXml/itemProps7.xml><?xml version="1.0" encoding="utf-8"?>
<ds:datastoreItem xmlns:ds="http://schemas.openxmlformats.org/officeDocument/2006/customXml" ds:itemID="{5AA7B542-495B-48D0-AD3E-A40B5661A6EC}">
  <ds:schemaRefs>
    <ds:schemaRef ds:uri="http://schemas.microsoft.com/VisualStudio/2011/storyboarding/control"/>
  </ds:schemaRefs>
</ds:datastoreItem>
</file>

<file path=customXml/itemProps8.xml><?xml version="1.0" encoding="utf-8"?>
<ds:datastoreItem xmlns:ds="http://schemas.openxmlformats.org/officeDocument/2006/customXml" ds:itemID="{F8AACE34-B795-4BA8-B7CC-E03E1FA7D291}">
  <ds:schemaRefs>
    <ds:schemaRef ds:uri="http://schemas.microsoft.com/VisualStudio/2011/storyboarding/control"/>
  </ds:schemaRefs>
</ds:datastoreItem>
</file>

<file path=customXml/itemProps9.xml><?xml version="1.0" encoding="utf-8"?>
<ds:datastoreItem xmlns:ds="http://schemas.openxmlformats.org/officeDocument/2006/customXml" ds:itemID="{012E2429-008B-49AF-AB82-8DAEBC8A0202}">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11398</TotalTime>
  <Words>3680</Words>
  <Application>Microsoft Office PowerPoint</Application>
  <PresentationFormat>Widescreen</PresentationFormat>
  <Paragraphs>421</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Arial Black</vt:lpstr>
      <vt:lpstr>Calibri</vt:lpstr>
      <vt:lpstr>Calibri Light</vt:lpstr>
      <vt:lpstr>Lao UI</vt:lpstr>
      <vt:lpstr>Office Theme</vt:lpstr>
      <vt:lpstr>My experience in the Games Development Industry</vt:lpstr>
      <vt:lpstr>PowerPoint Presentation</vt:lpstr>
      <vt:lpstr>So, what did you work on at TT Odyssey?</vt:lpstr>
      <vt:lpstr>PowerPoint Presentation</vt:lpstr>
      <vt:lpstr>PowerPoint Presentation</vt:lpstr>
      <vt:lpstr>PowerPoint Presentation</vt:lpstr>
      <vt:lpstr>My Day</vt:lpstr>
      <vt:lpstr>Pointing Meetings</vt:lpstr>
      <vt:lpstr>PowerPoint Presentation</vt:lpstr>
      <vt:lpstr>PowerPoint Presentation</vt:lpstr>
      <vt:lpstr>PowerPoint Presentation</vt:lpstr>
      <vt:lpstr>PowerPoint Presentation</vt:lpstr>
      <vt:lpstr>Triage Meetings</vt:lpstr>
      <vt:lpstr>Retrospective Meetings</vt:lpstr>
      <vt:lpstr>Daily Standup</vt:lpstr>
      <vt:lpstr>Sprint Board</vt:lpstr>
      <vt:lpstr>Back to Work!</vt:lpstr>
      <vt:lpstr>Back to Work!</vt:lpstr>
      <vt:lpstr>PowerPoint Presentation</vt:lpstr>
      <vt:lpstr>Back to Work!</vt:lpstr>
      <vt:lpstr>Back to Work!</vt:lpstr>
      <vt:lpstr>Back to Work!</vt:lpstr>
      <vt:lpstr>Back to Work!</vt:lpstr>
      <vt:lpstr>Back to Work!</vt:lpstr>
      <vt:lpstr>Back to Work!</vt:lpstr>
      <vt:lpstr>My Cover Letter</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RPGCore</dc:title>
  <dc:creator>Anthony Marmont</dc:creator>
  <cp:lastModifiedBy>Anthony Marmont</cp:lastModifiedBy>
  <cp:revision>835</cp:revision>
  <dcterms:created xsi:type="dcterms:W3CDTF">2018-09-25T19:25:56Z</dcterms:created>
  <dcterms:modified xsi:type="dcterms:W3CDTF">2021-11-25T05:12:25Z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